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851" r:id="rId2"/>
    <p:sldMasterId id="2147483852" r:id="rId3"/>
    <p:sldMasterId id="2147483853" r:id="rId4"/>
    <p:sldMasterId id="2147483854" r:id="rId5"/>
    <p:sldMasterId id="2147483855" r:id="rId6"/>
    <p:sldMasterId id="2147483856" r:id="rId7"/>
    <p:sldMasterId id="2147483857" r:id="rId8"/>
  </p:sldMasterIdLst>
  <p:sldIdLst>
    <p:sldId id="257" r:id="rId9"/>
    <p:sldId id="258"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261" r:id="rId6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4" autoAdjust="0"/>
    <p:restoredTop sz="94660"/>
  </p:normalViewPr>
  <p:slideViewPr>
    <p:cSldViewPr>
      <p:cViewPr varScale="1">
        <p:scale>
          <a:sx n="108" d="100"/>
          <a:sy n="108" d="100"/>
        </p:scale>
        <p:origin x="1110" y="114"/>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A597FF24-EB5A-4859-94D1-FFEEAE5F2025}" type="slidenum">
              <a:rPr lang="zh-CN" altLang="en-US"/>
              <a:pPr>
                <a:defRPr/>
              </a:pPr>
              <a:t>‹#›</a:t>
            </a:fld>
            <a:endParaRPr lang="en-US" altLang="zh-CN"/>
          </a:p>
        </p:txBody>
      </p:sp>
    </p:spTree>
    <p:extLst>
      <p:ext uri="{BB962C8B-B14F-4D97-AF65-F5344CB8AC3E}">
        <p14:creationId xmlns:p14="http://schemas.microsoft.com/office/powerpoint/2010/main" val="6459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F338CD76-B643-494C-9BE0-CDC17604B4B3}" type="slidenum">
              <a:rPr lang="zh-CN" altLang="en-US"/>
              <a:pPr>
                <a:defRPr/>
              </a:pPr>
              <a:t>‹#›</a:t>
            </a:fld>
            <a:endParaRPr lang="en-US" altLang="zh-CN"/>
          </a:p>
        </p:txBody>
      </p:sp>
    </p:spTree>
    <p:extLst>
      <p:ext uri="{BB962C8B-B14F-4D97-AF65-F5344CB8AC3E}">
        <p14:creationId xmlns:p14="http://schemas.microsoft.com/office/powerpoint/2010/main" val="83387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6E65853B-D9D5-48A8-90AF-A209CEE9B565}" type="slidenum">
              <a:rPr lang="zh-CN" altLang="en-US"/>
              <a:pPr>
                <a:defRPr/>
              </a:pPr>
              <a:t>‹#›</a:t>
            </a:fld>
            <a:endParaRPr lang="en-US" altLang="zh-CN"/>
          </a:p>
        </p:txBody>
      </p:sp>
    </p:spTree>
    <p:extLst>
      <p:ext uri="{BB962C8B-B14F-4D97-AF65-F5344CB8AC3E}">
        <p14:creationId xmlns:p14="http://schemas.microsoft.com/office/powerpoint/2010/main" val="306308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D5AC08A9-DD2A-4C22-BF5B-9C3A81114032}" type="slidenum">
              <a:rPr lang="zh-CN" altLang="en-US"/>
              <a:pPr>
                <a:defRPr/>
              </a:pPr>
              <a:t>‹#›</a:t>
            </a:fld>
            <a:endParaRPr lang="en-US" altLang="zh-CN"/>
          </a:p>
        </p:txBody>
      </p:sp>
    </p:spTree>
    <p:extLst>
      <p:ext uri="{BB962C8B-B14F-4D97-AF65-F5344CB8AC3E}">
        <p14:creationId xmlns:p14="http://schemas.microsoft.com/office/powerpoint/2010/main" val="109448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5F54A85B-6C4E-4D29-8C22-FC6E8DCB7233}" type="slidenum">
              <a:rPr lang="zh-CN" altLang="en-US"/>
              <a:pPr>
                <a:defRPr/>
              </a:pPr>
              <a:t>‹#›</a:t>
            </a:fld>
            <a:endParaRPr lang="en-US" altLang="zh-CN"/>
          </a:p>
        </p:txBody>
      </p:sp>
    </p:spTree>
    <p:extLst>
      <p:ext uri="{BB962C8B-B14F-4D97-AF65-F5344CB8AC3E}">
        <p14:creationId xmlns:p14="http://schemas.microsoft.com/office/powerpoint/2010/main" val="110174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6E3A680D-7049-407B-930D-19B1272B1B02}" type="slidenum">
              <a:rPr lang="zh-CN" altLang="en-US"/>
              <a:pPr>
                <a:defRPr/>
              </a:pPr>
              <a:t>‹#›</a:t>
            </a:fld>
            <a:endParaRPr lang="en-US" altLang="zh-CN"/>
          </a:p>
        </p:txBody>
      </p:sp>
    </p:spTree>
    <p:extLst>
      <p:ext uri="{BB962C8B-B14F-4D97-AF65-F5344CB8AC3E}">
        <p14:creationId xmlns:p14="http://schemas.microsoft.com/office/powerpoint/2010/main" val="239009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3B2EB329-331A-48DD-BAF4-099BE4A6332F}" type="slidenum">
              <a:rPr lang="zh-CN" altLang="en-US"/>
              <a:pPr>
                <a:defRPr/>
              </a:pPr>
              <a:t>‹#›</a:t>
            </a:fld>
            <a:endParaRPr lang="en-US" altLang="zh-CN"/>
          </a:p>
        </p:txBody>
      </p:sp>
    </p:spTree>
    <p:extLst>
      <p:ext uri="{BB962C8B-B14F-4D97-AF65-F5344CB8AC3E}">
        <p14:creationId xmlns:p14="http://schemas.microsoft.com/office/powerpoint/2010/main" val="1519317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9"/>
          <p:cNvSpPr>
            <a:spLocks noGrp="1" noChangeArrowheads="1"/>
          </p:cNvSpPr>
          <p:nvPr>
            <p:ph type="dt" sz="half" idx="10"/>
          </p:nvPr>
        </p:nvSpPr>
        <p:spPr>
          <a:ln/>
        </p:spPr>
        <p:txBody>
          <a:bodyPr/>
          <a:lstStyle>
            <a:lvl1pPr>
              <a:defRPr/>
            </a:lvl1pPr>
          </a:lstStyle>
          <a:p>
            <a:pPr>
              <a:defRPr/>
            </a:pPr>
            <a:endParaRPr lang="en-US"/>
          </a:p>
        </p:txBody>
      </p:sp>
      <p:sp>
        <p:nvSpPr>
          <p:cNvPr id="8"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26"/>
          <p:cNvSpPr>
            <a:spLocks noGrp="1" noChangeArrowheads="1"/>
          </p:cNvSpPr>
          <p:nvPr>
            <p:ph type="sldNum" sz="quarter" idx="12"/>
          </p:nvPr>
        </p:nvSpPr>
        <p:spPr>
          <a:ln/>
        </p:spPr>
        <p:txBody>
          <a:bodyPr/>
          <a:lstStyle>
            <a:lvl1pPr>
              <a:defRPr/>
            </a:lvl1pPr>
          </a:lstStyle>
          <a:p>
            <a:pPr>
              <a:defRPr/>
            </a:pPr>
            <a:fld id="{7AD703B8-F156-420E-B8F7-749C82C3118D}" type="slidenum">
              <a:rPr lang="zh-CN" altLang="en-US"/>
              <a:pPr>
                <a:defRPr/>
              </a:pPr>
              <a:t>‹#›</a:t>
            </a:fld>
            <a:endParaRPr lang="en-US" altLang="zh-CN"/>
          </a:p>
        </p:txBody>
      </p:sp>
    </p:spTree>
    <p:extLst>
      <p:ext uri="{BB962C8B-B14F-4D97-AF65-F5344CB8AC3E}">
        <p14:creationId xmlns:p14="http://schemas.microsoft.com/office/powerpoint/2010/main" val="21279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9"/>
          <p:cNvSpPr>
            <a:spLocks noGrp="1" noChangeArrowheads="1"/>
          </p:cNvSpPr>
          <p:nvPr>
            <p:ph type="dt" sz="half" idx="10"/>
          </p:nvPr>
        </p:nvSpPr>
        <p:spPr>
          <a:ln/>
        </p:spPr>
        <p:txBody>
          <a:bodyPr/>
          <a:lstStyle>
            <a:lvl1pPr>
              <a:defRPr/>
            </a:lvl1pPr>
          </a:lstStyle>
          <a:p>
            <a:pPr>
              <a:defRPr/>
            </a:pPr>
            <a:endParaRPr lang="en-US"/>
          </a:p>
        </p:txBody>
      </p:sp>
      <p:sp>
        <p:nvSpPr>
          <p:cNvPr id="4"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26"/>
          <p:cNvSpPr>
            <a:spLocks noGrp="1" noChangeArrowheads="1"/>
          </p:cNvSpPr>
          <p:nvPr>
            <p:ph type="sldNum" sz="quarter" idx="12"/>
          </p:nvPr>
        </p:nvSpPr>
        <p:spPr>
          <a:ln/>
        </p:spPr>
        <p:txBody>
          <a:bodyPr/>
          <a:lstStyle>
            <a:lvl1pPr>
              <a:defRPr/>
            </a:lvl1pPr>
          </a:lstStyle>
          <a:p>
            <a:pPr>
              <a:defRPr/>
            </a:pPr>
            <a:fld id="{50DB211B-DC75-4CF2-A440-A84BEC79A829}" type="slidenum">
              <a:rPr lang="zh-CN" altLang="en-US"/>
              <a:pPr>
                <a:defRPr/>
              </a:pPr>
              <a:t>‹#›</a:t>
            </a:fld>
            <a:endParaRPr lang="en-US" altLang="zh-CN"/>
          </a:p>
        </p:txBody>
      </p:sp>
    </p:spTree>
    <p:extLst>
      <p:ext uri="{BB962C8B-B14F-4D97-AF65-F5344CB8AC3E}">
        <p14:creationId xmlns:p14="http://schemas.microsoft.com/office/powerpoint/2010/main" val="35880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9"/>
          <p:cNvSpPr>
            <a:spLocks noGrp="1" noChangeArrowheads="1"/>
          </p:cNvSpPr>
          <p:nvPr>
            <p:ph type="dt" sz="half" idx="10"/>
          </p:nvPr>
        </p:nvSpPr>
        <p:spPr>
          <a:ln/>
        </p:spPr>
        <p:txBody>
          <a:bodyPr/>
          <a:lstStyle>
            <a:lvl1pPr>
              <a:defRPr/>
            </a:lvl1pPr>
          </a:lstStyle>
          <a:p>
            <a:pPr>
              <a:defRPr/>
            </a:pPr>
            <a:endParaRPr lang="en-US"/>
          </a:p>
        </p:txBody>
      </p:sp>
      <p:sp>
        <p:nvSpPr>
          <p:cNvPr id="3"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26"/>
          <p:cNvSpPr>
            <a:spLocks noGrp="1" noChangeArrowheads="1"/>
          </p:cNvSpPr>
          <p:nvPr>
            <p:ph type="sldNum" sz="quarter" idx="12"/>
          </p:nvPr>
        </p:nvSpPr>
        <p:spPr>
          <a:ln/>
        </p:spPr>
        <p:txBody>
          <a:bodyPr/>
          <a:lstStyle>
            <a:lvl1pPr>
              <a:defRPr/>
            </a:lvl1pPr>
          </a:lstStyle>
          <a:p>
            <a:pPr>
              <a:defRPr/>
            </a:pPr>
            <a:fld id="{27AF23F7-3EB6-42D4-8FE5-2B1C4D02C7D2}" type="slidenum">
              <a:rPr lang="zh-CN" altLang="en-US"/>
              <a:pPr>
                <a:defRPr/>
              </a:pPr>
              <a:t>‹#›</a:t>
            </a:fld>
            <a:endParaRPr lang="en-US" altLang="zh-CN"/>
          </a:p>
        </p:txBody>
      </p:sp>
    </p:spTree>
    <p:extLst>
      <p:ext uri="{BB962C8B-B14F-4D97-AF65-F5344CB8AC3E}">
        <p14:creationId xmlns:p14="http://schemas.microsoft.com/office/powerpoint/2010/main" val="309583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80426FDB-EFBC-4276-A386-30FFA4269235}" type="slidenum">
              <a:rPr lang="zh-CN" altLang="en-US"/>
              <a:pPr>
                <a:defRPr/>
              </a:pPr>
              <a:t>‹#›</a:t>
            </a:fld>
            <a:endParaRPr lang="en-US" altLang="zh-CN"/>
          </a:p>
        </p:txBody>
      </p:sp>
    </p:spTree>
    <p:extLst>
      <p:ext uri="{BB962C8B-B14F-4D97-AF65-F5344CB8AC3E}">
        <p14:creationId xmlns:p14="http://schemas.microsoft.com/office/powerpoint/2010/main" val="109922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D143F9BE-4BB6-4579-AB8E-3134A8B60260}" type="slidenum">
              <a:rPr lang="zh-CN" altLang="en-US"/>
              <a:pPr>
                <a:defRPr/>
              </a:pPr>
              <a:t>‹#›</a:t>
            </a:fld>
            <a:endParaRPr lang="en-US" altLang="zh-CN"/>
          </a:p>
        </p:txBody>
      </p:sp>
    </p:spTree>
    <p:extLst>
      <p:ext uri="{BB962C8B-B14F-4D97-AF65-F5344CB8AC3E}">
        <p14:creationId xmlns:p14="http://schemas.microsoft.com/office/powerpoint/2010/main" val="3124033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70EE3AE9-8FED-4D6C-8422-23303C3CC666}" type="slidenum">
              <a:rPr lang="zh-CN" altLang="en-US"/>
              <a:pPr>
                <a:defRPr/>
              </a:pPr>
              <a:t>‹#›</a:t>
            </a:fld>
            <a:endParaRPr lang="en-US" altLang="zh-CN"/>
          </a:p>
        </p:txBody>
      </p:sp>
    </p:spTree>
    <p:extLst>
      <p:ext uri="{BB962C8B-B14F-4D97-AF65-F5344CB8AC3E}">
        <p14:creationId xmlns:p14="http://schemas.microsoft.com/office/powerpoint/2010/main" val="762713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475B386E-F189-4EC2-AE98-5FF5BCC986C0}" type="slidenum">
              <a:rPr lang="zh-CN" altLang="en-US"/>
              <a:pPr>
                <a:defRPr/>
              </a:pPr>
              <a:t>‹#›</a:t>
            </a:fld>
            <a:endParaRPr lang="en-US" altLang="zh-CN"/>
          </a:p>
        </p:txBody>
      </p:sp>
    </p:spTree>
    <p:extLst>
      <p:ext uri="{BB962C8B-B14F-4D97-AF65-F5344CB8AC3E}">
        <p14:creationId xmlns:p14="http://schemas.microsoft.com/office/powerpoint/2010/main" val="3568982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97ED001C-1F8E-4CA4-AB33-361D4192EFD1}" type="slidenum">
              <a:rPr lang="zh-CN" altLang="en-US"/>
              <a:pPr>
                <a:defRPr/>
              </a:pPr>
              <a:t>‹#›</a:t>
            </a:fld>
            <a:endParaRPr lang="en-US" altLang="zh-CN"/>
          </a:p>
        </p:txBody>
      </p:sp>
    </p:spTree>
    <p:extLst>
      <p:ext uri="{BB962C8B-B14F-4D97-AF65-F5344CB8AC3E}">
        <p14:creationId xmlns:p14="http://schemas.microsoft.com/office/powerpoint/2010/main" val="576062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9BA5AB8-1966-40C2-8A4D-C4347BFE1D81}" type="slidenum">
              <a:rPr lang="zh-CN" altLang="en-US"/>
              <a:pPr>
                <a:defRPr/>
              </a:pPr>
              <a:t>‹#›</a:t>
            </a:fld>
            <a:endParaRPr lang="en-US" altLang="zh-CN"/>
          </a:p>
        </p:txBody>
      </p:sp>
    </p:spTree>
    <p:extLst>
      <p:ext uri="{BB962C8B-B14F-4D97-AF65-F5344CB8AC3E}">
        <p14:creationId xmlns:p14="http://schemas.microsoft.com/office/powerpoint/2010/main" val="2191464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0C2DEC9-92EE-4E0B-8E3C-3B41921170B8}" type="slidenum">
              <a:rPr lang="zh-CN" altLang="en-US"/>
              <a:pPr>
                <a:defRPr/>
              </a:pPr>
              <a:t>‹#›</a:t>
            </a:fld>
            <a:endParaRPr lang="en-US" altLang="zh-CN"/>
          </a:p>
        </p:txBody>
      </p:sp>
    </p:spTree>
    <p:extLst>
      <p:ext uri="{BB962C8B-B14F-4D97-AF65-F5344CB8AC3E}">
        <p14:creationId xmlns:p14="http://schemas.microsoft.com/office/powerpoint/2010/main" val="1261089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2102006-2F61-43AB-84D9-8438677ABC15}" type="slidenum">
              <a:rPr lang="zh-CN" altLang="en-US"/>
              <a:pPr>
                <a:defRPr/>
              </a:pPr>
              <a:t>‹#›</a:t>
            </a:fld>
            <a:endParaRPr lang="en-US" altLang="zh-CN"/>
          </a:p>
        </p:txBody>
      </p:sp>
    </p:spTree>
    <p:extLst>
      <p:ext uri="{BB962C8B-B14F-4D97-AF65-F5344CB8AC3E}">
        <p14:creationId xmlns:p14="http://schemas.microsoft.com/office/powerpoint/2010/main" val="4290101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49AB889-08CC-4014-BFDC-7BDB800295EB}" type="slidenum">
              <a:rPr lang="zh-CN" altLang="en-US"/>
              <a:pPr>
                <a:defRPr/>
              </a:pPr>
              <a:t>‹#›</a:t>
            </a:fld>
            <a:endParaRPr lang="en-US" altLang="zh-CN"/>
          </a:p>
        </p:txBody>
      </p:sp>
    </p:spTree>
    <p:extLst>
      <p:ext uri="{BB962C8B-B14F-4D97-AF65-F5344CB8AC3E}">
        <p14:creationId xmlns:p14="http://schemas.microsoft.com/office/powerpoint/2010/main" val="375748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3DD46F9-1C46-48CE-AC56-B8942A46B74D}" type="slidenum">
              <a:rPr lang="zh-CN" altLang="en-US"/>
              <a:pPr>
                <a:defRPr/>
              </a:pPr>
              <a:t>‹#›</a:t>
            </a:fld>
            <a:endParaRPr lang="en-US" altLang="zh-CN"/>
          </a:p>
        </p:txBody>
      </p:sp>
    </p:spTree>
    <p:extLst>
      <p:ext uri="{BB962C8B-B14F-4D97-AF65-F5344CB8AC3E}">
        <p14:creationId xmlns:p14="http://schemas.microsoft.com/office/powerpoint/2010/main" val="623151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C7225B7-78EC-452D-8F62-74D627ADA489}" type="slidenum">
              <a:rPr lang="zh-CN" altLang="en-US"/>
              <a:pPr>
                <a:defRPr/>
              </a:pPr>
              <a:t>‹#›</a:t>
            </a:fld>
            <a:endParaRPr lang="en-US" altLang="zh-CN"/>
          </a:p>
        </p:txBody>
      </p:sp>
    </p:spTree>
    <p:extLst>
      <p:ext uri="{BB962C8B-B14F-4D97-AF65-F5344CB8AC3E}">
        <p14:creationId xmlns:p14="http://schemas.microsoft.com/office/powerpoint/2010/main" val="3147232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DBACF0C-5AE1-4012-BC1E-0F9329473726}" type="slidenum">
              <a:rPr lang="zh-CN" altLang="en-US"/>
              <a:pPr>
                <a:defRPr/>
              </a:pPr>
              <a:t>‹#›</a:t>
            </a:fld>
            <a:endParaRPr lang="en-US" altLang="zh-CN"/>
          </a:p>
        </p:txBody>
      </p:sp>
    </p:spTree>
    <p:extLst>
      <p:ext uri="{BB962C8B-B14F-4D97-AF65-F5344CB8AC3E}">
        <p14:creationId xmlns:p14="http://schemas.microsoft.com/office/powerpoint/2010/main" val="99931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F22C3773-C4B2-4660-A219-13D3AA1274D9}" type="slidenum">
              <a:rPr lang="zh-CN" altLang="en-US"/>
              <a:pPr>
                <a:defRPr/>
              </a:pPr>
              <a:t>‹#›</a:t>
            </a:fld>
            <a:endParaRPr lang="en-US" altLang="zh-CN"/>
          </a:p>
        </p:txBody>
      </p:sp>
    </p:spTree>
    <p:extLst>
      <p:ext uri="{BB962C8B-B14F-4D97-AF65-F5344CB8AC3E}">
        <p14:creationId xmlns:p14="http://schemas.microsoft.com/office/powerpoint/2010/main" val="2718375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525AFB0-C4AB-450A-B14F-14671576E603}" type="slidenum">
              <a:rPr lang="zh-CN" altLang="en-US"/>
              <a:pPr>
                <a:defRPr/>
              </a:pPr>
              <a:t>‹#›</a:t>
            </a:fld>
            <a:endParaRPr lang="en-US" altLang="zh-CN"/>
          </a:p>
        </p:txBody>
      </p:sp>
    </p:spTree>
    <p:extLst>
      <p:ext uri="{BB962C8B-B14F-4D97-AF65-F5344CB8AC3E}">
        <p14:creationId xmlns:p14="http://schemas.microsoft.com/office/powerpoint/2010/main" val="989763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80653F2-6475-4698-8BFE-9BED25D25593}" type="slidenum">
              <a:rPr lang="zh-CN" altLang="en-US"/>
              <a:pPr>
                <a:defRPr/>
              </a:pPr>
              <a:t>‹#›</a:t>
            </a:fld>
            <a:endParaRPr lang="en-US" altLang="zh-CN"/>
          </a:p>
        </p:txBody>
      </p:sp>
    </p:spTree>
    <p:extLst>
      <p:ext uri="{BB962C8B-B14F-4D97-AF65-F5344CB8AC3E}">
        <p14:creationId xmlns:p14="http://schemas.microsoft.com/office/powerpoint/2010/main" val="810006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7BDE340-40C7-4354-B9CA-2348107AAC49}" type="slidenum">
              <a:rPr lang="zh-CN" altLang="en-US"/>
              <a:pPr>
                <a:defRPr/>
              </a:pPr>
              <a:t>‹#›</a:t>
            </a:fld>
            <a:endParaRPr lang="en-US" altLang="zh-CN"/>
          </a:p>
        </p:txBody>
      </p:sp>
    </p:spTree>
    <p:extLst>
      <p:ext uri="{BB962C8B-B14F-4D97-AF65-F5344CB8AC3E}">
        <p14:creationId xmlns:p14="http://schemas.microsoft.com/office/powerpoint/2010/main" val="2724129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948C7CA-436E-448C-B6FD-9517F5C560DD}" type="slidenum">
              <a:rPr lang="zh-CN" altLang="en-US"/>
              <a:pPr>
                <a:defRPr/>
              </a:pPr>
              <a:t>‹#›</a:t>
            </a:fld>
            <a:endParaRPr lang="en-US" altLang="zh-CN"/>
          </a:p>
        </p:txBody>
      </p:sp>
    </p:spTree>
    <p:extLst>
      <p:ext uri="{BB962C8B-B14F-4D97-AF65-F5344CB8AC3E}">
        <p14:creationId xmlns:p14="http://schemas.microsoft.com/office/powerpoint/2010/main" val="1498086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BFF6897-09AB-4720-A999-4030871C9F91}" type="slidenum">
              <a:rPr lang="zh-CN" altLang="en-US"/>
              <a:pPr>
                <a:defRPr/>
              </a:pPr>
              <a:t>‹#›</a:t>
            </a:fld>
            <a:endParaRPr lang="en-US" altLang="zh-CN"/>
          </a:p>
        </p:txBody>
      </p:sp>
    </p:spTree>
    <p:extLst>
      <p:ext uri="{BB962C8B-B14F-4D97-AF65-F5344CB8AC3E}">
        <p14:creationId xmlns:p14="http://schemas.microsoft.com/office/powerpoint/2010/main" val="1820716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3FAD889-358E-4956-882C-2D64E8CBA14A}" type="slidenum">
              <a:rPr lang="zh-CN" altLang="en-US"/>
              <a:pPr>
                <a:defRPr/>
              </a:pPr>
              <a:t>‹#›</a:t>
            </a:fld>
            <a:endParaRPr lang="en-US" altLang="zh-CN"/>
          </a:p>
        </p:txBody>
      </p:sp>
    </p:spTree>
    <p:extLst>
      <p:ext uri="{BB962C8B-B14F-4D97-AF65-F5344CB8AC3E}">
        <p14:creationId xmlns:p14="http://schemas.microsoft.com/office/powerpoint/2010/main" val="633619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8FE76A7-8E2E-47DF-A98A-878E65FD30AC}" type="slidenum">
              <a:rPr lang="zh-CN" altLang="en-US"/>
              <a:pPr>
                <a:defRPr/>
              </a:pPr>
              <a:t>‹#›</a:t>
            </a:fld>
            <a:endParaRPr lang="en-US" altLang="zh-CN"/>
          </a:p>
        </p:txBody>
      </p:sp>
    </p:spTree>
    <p:extLst>
      <p:ext uri="{BB962C8B-B14F-4D97-AF65-F5344CB8AC3E}">
        <p14:creationId xmlns:p14="http://schemas.microsoft.com/office/powerpoint/2010/main" val="1278009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2DF7C2B-27C9-4F82-9F52-1BD1707FE0F5}" type="slidenum">
              <a:rPr lang="zh-CN" altLang="en-US"/>
              <a:pPr>
                <a:defRPr/>
              </a:pPr>
              <a:t>‹#›</a:t>
            </a:fld>
            <a:endParaRPr lang="en-US" altLang="zh-CN"/>
          </a:p>
        </p:txBody>
      </p:sp>
    </p:spTree>
    <p:extLst>
      <p:ext uri="{BB962C8B-B14F-4D97-AF65-F5344CB8AC3E}">
        <p14:creationId xmlns:p14="http://schemas.microsoft.com/office/powerpoint/2010/main" val="2320803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27F4A36-7C96-4950-84F4-27E213C8AF48}" type="slidenum">
              <a:rPr lang="zh-CN" altLang="en-US"/>
              <a:pPr>
                <a:defRPr/>
              </a:pPr>
              <a:t>‹#›</a:t>
            </a:fld>
            <a:endParaRPr lang="en-US" altLang="zh-CN"/>
          </a:p>
        </p:txBody>
      </p:sp>
    </p:spTree>
    <p:extLst>
      <p:ext uri="{BB962C8B-B14F-4D97-AF65-F5344CB8AC3E}">
        <p14:creationId xmlns:p14="http://schemas.microsoft.com/office/powerpoint/2010/main" val="3006927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2FC53E5C-5738-419A-9298-56C608D60F41}" type="slidenum">
              <a:rPr lang="zh-CN" altLang="en-US"/>
              <a:pPr>
                <a:defRPr/>
              </a:pPr>
              <a:t>‹#›</a:t>
            </a:fld>
            <a:endParaRPr lang="en-US" altLang="zh-CN"/>
          </a:p>
        </p:txBody>
      </p:sp>
    </p:spTree>
    <p:extLst>
      <p:ext uri="{BB962C8B-B14F-4D97-AF65-F5344CB8AC3E}">
        <p14:creationId xmlns:p14="http://schemas.microsoft.com/office/powerpoint/2010/main" val="367305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D1A25B07-691F-456D-A7C2-B4B9B1A56EF9}" type="slidenum">
              <a:rPr lang="zh-CN" altLang="en-US"/>
              <a:pPr>
                <a:defRPr/>
              </a:pPr>
              <a:t>‹#›</a:t>
            </a:fld>
            <a:endParaRPr lang="en-US" altLang="zh-CN"/>
          </a:p>
        </p:txBody>
      </p:sp>
    </p:spTree>
    <p:extLst>
      <p:ext uri="{BB962C8B-B14F-4D97-AF65-F5344CB8AC3E}">
        <p14:creationId xmlns:p14="http://schemas.microsoft.com/office/powerpoint/2010/main" val="3811417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53F73656-5DE9-4AEB-B321-7B1FBD79C539}" type="slidenum">
              <a:rPr lang="zh-CN" altLang="en-US"/>
              <a:pPr>
                <a:defRPr/>
              </a:pPr>
              <a:t>‹#›</a:t>
            </a:fld>
            <a:endParaRPr lang="en-US" altLang="zh-CN"/>
          </a:p>
        </p:txBody>
      </p:sp>
    </p:spTree>
    <p:extLst>
      <p:ext uri="{BB962C8B-B14F-4D97-AF65-F5344CB8AC3E}">
        <p14:creationId xmlns:p14="http://schemas.microsoft.com/office/powerpoint/2010/main" val="693587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B472F92-2702-4074-8E72-590E05E9A7E6}" type="slidenum">
              <a:rPr lang="zh-CN" altLang="en-US"/>
              <a:pPr>
                <a:defRPr/>
              </a:pPr>
              <a:t>‹#›</a:t>
            </a:fld>
            <a:endParaRPr lang="en-US" altLang="zh-CN"/>
          </a:p>
        </p:txBody>
      </p:sp>
    </p:spTree>
    <p:extLst>
      <p:ext uri="{BB962C8B-B14F-4D97-AF65-F5344CB8AC3E}">
        <p14:creationId xmlns:p14="http://schemas.microsoft.com/office/powerpoint/2010/main" val="3188086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6C964D5-1DFE-4FCB-ADA5-DAF1DF994978}" type="slidenum">
              <a:rPr lang="zh-CN" altLang="en-US"/>
              <a:pPr>
                <a:defRPr/>
              </a:pPr>
              <a:t>‹#›</a:t>
            </a:fld>
            <a:endParaRPr lang="en-US" altLang="zh-CN"/>
          </a:p>
        </p:txBody>
      </p:sp>
    </p:spTree>
    <p:extLst>
      <p:ext uri="{BB962C8B-B14F-4D97-AF65-F5344CB8AC3E}">
        <p14:creationId xmlns:p14="http://schemas.microsoft.com/office/powerpoint/2010/main" val="1726660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1055A4E-10B4-47D1-9968-AD92630E238D}" type="slidenum">
              <a:rPr lang="zh-CN" altLang="en-US"/>
              <a:pPr>
                <a:defRPr/>
              </a:pPr>
              <a:t>‹#›</a:t>
            </a:fld>
            <a:endParaRPr lang="en-US" altLang="zh-CN"/>
          </a:p>
        </p:txBody>
      </p:sp>
    </p:spTree>
    <p:extLst>
      <p:ext uri="{BB962C8B-B14F-4D97-AF65-F5344CB8AC3E}">
        <p14:creationId xmlns:p14="http://schemas.microsoft.com/office/powerpoint/2010/main" val="3779021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9BC1F3E-E2B2-4269-B156-BC889EA934FD}" type="slidenum">
              <a:rPr lang="zh-CN" altLang="en-US"/>
              <a:pPr>
                <a:defRPr/>
              </a:pPr>
              <a:t>‹#›</a:t>
            </a:fld>
            <a:endParaRPr lang="en-US" altLang="zh-CN"/>
          </a:p>
        </p:txBody>
      </p:sp>
    </p:spTree>
    <p:extLst>
      <p:ext uri="{BB962C8B-B14F-4D97-AF65-F5344CB8AC3E}">
        <p14:creationId xmlns:p14="http://schemas.microsoft.com/office/powerpoint/2010/main" val="1891908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59B2395-A0FA-47B1-9CD5-D30136AEB0F2}" type="slidenum">
              <a:rPr lang="zh-CN" altLang="en-US"/>
              <a:pPr>
                <a:defRPr/>
              </a:pPr>
              <a:t>‹#›</a:t>
            </a:fld>
            <a:endParaRPr lang="en-US" altLang="zh-CN"/>
          </a:p>
        </p:txBody>
      </p:sp>
    </p:spTree>
    <p:extLst>
      <p:ext uri="{BB962C8B-B14F-4D97-AF65-F5344CB8AC3E}">
        <p14:creationId xmlns:p14="http://schemas.microsoft.com/office/powerpoint/2010/main" val="143785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FDF98DB-1868-464C-958B-5AB865387469}" type="slidenum">
              <a:rPr lang="zh-CN" altLang="en-US"/>
              <a:pPr>
                <a:defRPr/>
              </a:pPr>
              <a:t>‹#›</a:t>
            </a:fld>
            <a:endParaRPr lang="en-US" altLang="zh-CN"/>
          </a:p>
        </p:txBody>
      </p:sp>
    </p:spTree>
    <p:extLst>
      <p:ext uri="{BB962C8B-B14F-4D97-AF65-F5344CB8AC3E}">
        <p14:creationId xmlns:p14="http://schemas.microsoft.com/office/powerpoint/2010/main" val="2395232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E9A754B9-4A84-4520-8409-80E4DD0B25C6}" type="slidenum">
              <a:rPr lang="zh-CN" altLang="en-US"/>
              <a:pPr>
                <a:defRPr/>
              </a:pPr>
              <a:t>‹#›</a:t>
            </a:fld>
            <a:endParaRPr lang="en-US" altLang="zh-CN"/>
          </a:p>
        </p:txBody>
      </p:sp>
    </p:spTree>
    <p:extLst>
      <p:ext uri="{BB962C8B-B14F-4D97-AF65-F5344CB8AC3E}">
        <p14:creationId xmlns:p14="http://schemas.microsoft.com/office/powerpoint/2010/main" val="118479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2AA27459-3358-4136-8BE5-542C3DBECED6}" type="slidenum">
              <a:rPr lang="zh-CN" altLang="en-US"/>
              <a:pPr>
                <a:defRPr/>
              </a:pPr>
              <a:t>‹#›</a:t>
            </a:fld>
            <a:endParaRPr lang="en-US" altLang="zh-CN"/>
          </a:p>
        </p:txBody>
      </p:sp>
    </p:spTree>
    <p:extLst>
      <p:ext uri="{BB962C8B-B14F-4D97-AF65-F5344CB8AC3E}">
        <p14:creationId xmlns:p14="http://schemas.microsoft.com/office/powerpoint/2010/main" val="3405515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endParaRPr 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692C77F5-F669-4973-94B4-2CF9D7ED09C8}" type="slidenum">
              <a:rPr lang="zh-CN" altLang="en-US"/>
              <a:pPr>
                <a:defRPr/>
              </a:pPr>
              <a:t>‹#›</a:t>
            </a:fld>
            <a:endParaRPr lang="en-US" altLang="zh-CN"/>
          </a:p>
        </p:txBody>
      </p:sp>
    </p:spTree>
    <p:extLst>
      <p:ext uri="{BB962C8B-B14F-4D97-AF65-F5344CB8AC3E}">
        <p14:creationId xmlns:p14="http://schemas.microsoft.com/office/powerpoint/2010/main" val="323949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9"/>
          <p:cNvSpPr>
            <a:spLocks noGrp="1" noChangeArrowheads="1"/>
          </p:cNvSpPr>
          <p:nvPr>
            <p:ph type="dt" sz="half" idx="10"/>
          </p:nvPr>
        </p:nvSpPr>
        <p:spPr>
          <a:ln/>
        </p:spPr>
        <p:txBody>
          <a:bodyPr/>
          <a:lstStyle>
            <a:lvl1pPr>
              <a:defRPr/>
            </a:lvl1pPr>
          </a:lstStyle>
          <a:p>
            <a:pPr>
              <a:defRPr/>
            </a:pPr>
            <a:endParaRPr lang="en-US"/>
          </a:p>
        </p:txBody>
      </p:sp>
      <p:sp>
        <p:nvSpPr>
          <p:cNvPr id="8"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17"/>
          <p:cNvSpPr>
            <a:spLocks noGrp="1" noChangeArrowheads="1"/>
          </p:cNvSpPr>
          <p:nvPr>
            <p:ph type="sldNum" sz="quarter" idx="12"/>
          </p:nvPr>
        </p:nvSpPr>
        <p:spPr>
          <a:ln/>
        </p:spPr>
        <p:txBody>
          <a:bodyPr/>
          <a:lstStyle>
            <a:lvl1pPr>
              <a:defRPr/>
            </a:lvl1pPr>
          </a:lstStyle>
          <a:p>
            <a:pPr>
              <a:defRPr/>
            </a:pPr>
            <a:fld id="{C6E058B9-D78C-44C4-A01D-26358BA70D3E}" type="slidenum">
              <a:rPr lang="zh-CN" altLang="en-US"/>
              <a:pPr>
                <a:defRPr/>
              </a:pPr>
              <a:t>‹#›</a:t>
            </a:fld>
            <a:endParaRPr lang="en-US" altLang="zh-CN"/>
          </a:p>
        </p:txBody>
      </p:sp>
    </p:spTree>
    <p:extLst>
      <p:ext uri="{BB962C8B-B14F-4D97-AF65-F5344CB8AC3E}">
        <p14:creationId xmlns:p14="http://schemas.microsoft.com/office/powerpoint/2010/main" val="40213783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endParaRPr 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BE69070D-F0FF-4EDE-AD97-A49545262B82}" type="slidenum">
              <a:rPr lang="zh-CN" altLang="en-US"/>
              <a:pPr>
                <a:defRPr/>
              </a:pPr>
              <a:t>‹#›</a:t>
            </a:fld>
            <a:endParaRPr lang="en-US" altLang="zh-CN"/>
          </a:p>
        </p:txBody>
      </p:sp>
    </p:spTree>
    <p:extLst>
      <p:ext uri="{BB962C8B-B14F-4D97-AF65-F5344CB8AC3E}">
        <p14:creationId xmlns:p14="http://schemas.microsoft.com/office/powerpoint/2010/main" val="1186636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endParaRPr 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3728C40A-7813-4975-ABAB-21369B6440D5}" type="slidenum">
              <a:rPr lang="zh-CN" altLang="en-US"/>
              <a:pPr>
                <a:defRPr/>
              </a:pPr>
              <a:t>‹#›</a:t>
            </a:fld>
            <a:endParaRPr lang="en-US" altLang="zh-CN"/>
          </a:p>
        </p:txBody>
      </p:sp>
    </p:spTree>
    <p:extLst>
      <p:ext uri="{BB962C8B-B14F-4D97-AF65-F5344CB8AC3E}">
        <p14:creationId xmlns:p14="http://schemas.microsoft.com/office/powerpoint/2010/main" val="2677669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7CEFBEEC-DC52-4286-8CE3-6741CABBAB85}" type="slidenum">
              <a:rPr lang="zh-CN" altLang="en-US"/>
              <a:pPr>
                <a:defRPr/>
              </a:pPr>
              <a:t>‹#›</a:t>
            </a:fld>
            <a:endParaRPr lang="en-US" altLang="zh-CN"/>
          </a:p>
        </p:txBody>
      </p:sp>
    </p:spTree>
    <p:extLst>
      <p:ext uri="{BB962C8B-B14F-4D97-AF65-F5344CB8AC3E}">
        <p14:creationId xmlns:p14="http://schemas.microsoft.com/office/powerpoint/2010/main" val="2639865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E3450713-46BB-4178-BABD-3A1A6950CD29}" type="slidenum">
              <a:rPr lang="zh-CN" altLang="en-US"/>
              <a:pPr>
                <a:defRPr/>
              </a:pPr>
              <a:t>‹#›</a:t>
            </a:fld>
            <a:endParaRPr lang="en-US" altLang="zh-CN"/>
          </a:p>
        </p:txBody>
      </p:sp>
    </p:spTree>
    <p:extLst>
      <p:ext uri="{BB962C8B-B14F-4D97-AF65-F5344CB8AC3E}">
        <p14:creationId xmlns:p14="http://schemas.microsoft.com/office/powerpoint/2010/main" val="3805025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F6C5CDC-9611-497D-AA06-D84C4166B2CF}" type="slidenum">
              <a:rPr lang="zh-CN" altLang="en-US"/>
              <a:pPr>
                <a:defRPr/>
              </a:pPr>
              <a:t>‹#›</a:t>
            </a:fld>
            <a:endParaRPr lang="en-US" altLang="zh-CN"/>
          </a:p>
        </p:txBody>
      </p:sp>
    </p:spTree>
    <p:extLst>
      <p:ext uri="{BB962C8B-B14F-4D97-AF65-F5344CB8AC3E}">
        <p14:creationId xmlns:p14="http://schemas.microsoft.com/office/powerpoint/2010/main" val="53380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E05735F2-A4AD-4FCC-AB64-1B1D0A26C854}" type="slidenum">
              <a:rPr lang="zh-CN" altLang="en-US"/>
              <a:pPr>
                <a:defRPr/>
              </a:pPr>
              <a:t>‹#›</a:t>
            </a:fld>
            <a:endParaRPr lang="en-US" altLang="zh-CN"/>
          </a:p>
        </p:txBody>
      </p:sp>
    </p:spTree>
    <p:extLst>
      <p:ext uri="{BB962C8B-B14F-4D97-AF65-F5344CB8AC3E}">
        <p14:creationId xmlns:p14="http://schemas.microsoft.com/office/powerpoint/2010/main" val="15891116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2DDB62B-CE91-49AA-B3BC-384CA97DE904}" type="slidenum">
              <a:rPr lang="zh-CN" altLang="en-US"/>
              <a:pPr>
                <a:defRPr/>
              </a:pPr>
              <a:t>‹#›</a:t>
            </a:fld>
            <a:endParaRPr lang="en-US" altLang="zh-CN"/>
          </a:p>
        </p:txBody>
      </p:sp>
    </p:spTree>
    <p:extLst>
      <p:ext uri="{BB962C8B-B14F-4D97-AF65-F5344CB8AC3E}">
        <p14:creationId xmlns:p14="http://schemas.microsoft.com/office/powerpoint/2010/main" val="19797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9D0CBAC-64AF-4E3B-8938-D015D06D0ECE}" type="slidenum">
              <a:rPr lang="zh-CN" altLang="en-US"/>
              <a:pPr>
                <a:defRPr/>
              </a:pPr>
              <a:t>‹#›</a:t>
            </a:fld>
            <a:endParaRPr lang="en-US" altLang="zh-CN"/>
          </a:p>
        </p:txBody>
      </p:sp>
    </p:spTree>
    <p:extLst>
      <p:ext uri="{BB962C8B-B14F-4D97-AF65-F5344CB8AC3E}">
        <p14:creationId xmlns:p14="http://schemas.microsoft.com/office/powerpoint/2010/main" val="1836968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D08DA44-8471-49B1-8BD6-D51D16176F8E}" type="slidenum">
              <a:rPr lang="zh-CN" altLang="en-US"/>
              <a:pPr>
                <a:defRPr/>
              </a:pPr>
              <a:t>‹#›</a:t>
            </a:fld>
            <a:endParaRPr lang="en-US" altLang="zh-CN"/>
          </a:p>
        </p:txBody>
      </p:sp>
    </p:spTree>
    <p:extLst>
      <p:ext uri="{BB962C8B-B14F-4D97-AF65-F5344CB8AC3E}">
        <p14:creationId xmlns:p14="http://schemas.microsoft.com/office/powerpoint/2010/main" val="1667701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9F3DA31-D832-478D-B08B-F6B1239F1A58}" type="slidenum">
              <a:rPr lang="zh-CN" altLang="en-US"/>
              <a:pPr>
                <a:defRPr/>
              </a:pPr>
              <a:t>‹#›</a:t>
            </a:fld>
            <a:endParaRPr lang="en-US" altLang="zh-CN"/>
          </a:p>
        </p:txBody>
      </p:sp>
    </p:spTree>
    <p:extLst>
      <p:ext uri="{BB962C8B-B14F-4D97-AF65-F5344CB8AC3E}">
        <p14:creationId xmlns:p14="http://schemas.microsoft.com/office/powerpoint/2010/main" val="234675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9"/>
          <p:cNvSpPr>
            <a:spLocks noGrp="1" noChangeArrowheads="1"/>
          </p:cNvSpPr>
          <p:nvPr>
            <p:ph type="dt" sz="half" idx="10"/>
          </p:nvPr>
        </p:nvSpPr>
        <p:spPr>
          <a:ln/>
        </p:spPr>
        <p:txBody>
          <a:bodyPr/>
          <a:lstStyle>
            <a:lvl1pPr>
              <a:defRPr/>
            </a:lvl1pPr>
          </a:lstStyle>
          <a:p>
            <a:pPr>
              <a:defRPr/>
            </a:pPr>
            <a:endParaRPr lang="en-US"/>
          </a:p>
        </p:txBody>
      </p:sp>
      <p:sp>
        <p:nvSpPr>
          <p:cNvPr id="4"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17"/>
          <p:cNvSpPr>
            <a:spLocks noGrp="1" noChangeArrowheads="1"/>
          </p:cNvSpPr>
          <p:nvPr>
            <p:ph type="sldNum" sz="quarter" idx="12"/>
          </p:nvPr>
        </p:nvSpPr>
        <p:spPr>
          <a:ln/>
        </p:spPr>
        <p:txBody>
          <a:bodyPr/>
          <a:lstStyle>
            <a:lvl1pPr>
              <a:defRPr/>
            </a:lvl1pPr>
          </a:lstStyle>
          <a:p>
            <a:pPr>
              <a:defRPr/>
            </a:pPr>
            <a:fld id="{A495A13E-F837-4C52-8D9A-59C836C7E658}" type="slidenum">
              <a:rPr lang="zh-CN" altLang="en-US"/>
              <a:pPr>
                <a:defRPr/>
              </a:pPr>
              <a:t>‹#›</a:t>
            </a:fld>
            <a:endParaRPr lang="en-US" altLang="zh-CN"/>
          </a:p>
        </p:txBody>
      </p:sp>
    </p:spTree>
    <p:extLst>
      <p:ext uri="{BB962C8B-B14F-4D97-AF65-F5344CB8AC3E}">
        <p14:creationId xmlns:p14="http://schemas.microsoft.com/office/powerpoint/2010/main" val="758859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endParaRPr 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3E05B351-EB99-401B-AD97-75D7EABE7E7E}" type="slidenum">
              <a:rPr lang="zh-CN" altLang="en-US"/>
              <a:pPr>
                <a:defRPr/>
              </a:pPr>
              <a:t>‹#›</a:t>
            </a:fld>
            <a:endParaRPr lang="en-US" altLang="zh-CN"/>
          </a:p>
        </p:txBody>
      </p:sp>
    </p:spTree>
    <p:extLst>
      <p:ext uri="{BB962C8B-B14F-4D97-AF65-F5344CB8AC3E}">
        <p14:creationId xmlns:p14="http://schemas.microsoft.com/office/powerpoint/2010/main" val="3628555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endParaRPr 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ECB848CA-09BE-46C4-998F-492A7A54E984}" type="slidenum">
              <a:rPr lang="zh-CN" altLang="en-US"/>
              <a:pPr>
                <a:defRPr/>
              </a:pPr>
              <a:t>‹#›</a:t>
            </a:fld>
            <a:endParaRPr lang="en-US" altLang="zh-CN"/>
          </a:p>
        </p:txBody>
      </p:sp>
    </p:spTree>
    <p:extLst>
      <p:ext uri="{BB962C8B-B14F-4D97-AF65-F5344CB8AC3E}">
        <p14:creationId xmlns:p14="http://schemas.microsoft.com/office/powerpoint/2010/main" val="3506402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endParaRPr 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A7FDD898-EAF0-4277-AB65-8D7FD7AECCCA}" type="slidenum">
              <a:rPr lang="zh-CN" altLang="en-US"/>
              <a:pPr>
                <a:defRPr/>
              </a:pPr>
              <a:t>‹#›</a:t>
            </a:fld>
            <a:endParaRPr lang="en-US" altLang="zh-CN"/>
          </a:p>
        </p:txBody>
      </p:sp>
    </p:spTree>
    <p:extLst>
      <p:ext uri="{BB962C8B-B14F-4D97-AF65-F5344CB8AC3E}">
        <p14:creationId xmlns:p14="http://schemas.microsoft.com/office/powerpoint/2010/main" val="2994033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5709774F-6771-4918-A863-4F5EBAD0D61C}" type="slidenum">
              <a:rPr lang="zh-CN" altLang="en-US"/>
              <a:pPr>
                <a:defRPr/>
              </a:pPr>
              <a:t>‹#›</a:t>
            </a:fld>
            <a:endParaRPr lang="en-US" altLang="zh-CN"/>
          </a:p>
        </p:txBody>
      </p:sp>
    </p:spTree>
    <p:extLst>
      <p:ext uri="{BB962C8B-B14F-4D97-AF65-F5344CB8AC3E}">
        <p14:creationId xmlns:p14="http://schemas.microsoft.com/office/powerpoint/2010/main" val="931838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B3968228-7304-492A-AF19-395F763F17F3}" type="slidenum">
              <a:rPr lang="zh-CN" altLang="en-US"/>
              <a:pPr>
                <a:defRPr/>
              </a:pPr>
              <a:t>‹#›</a:t>
            </a:fld>
            <a:endParaRPr lang="en-US" altLang="zh-CN"/>
          </a:p>
        </p:txBody>
      </p:sp>
    </p:spTree>
    <p:extLst>
      <p:ext uri="{BB962C8B-B14F-4D97-AF65-F5344CB8AC3E}">
        <p14:creationId xmlns:p14="http://schemas.microsoft.com/office/powerpoint/2010/main" val="22992625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7F645D2-C7CC-4D14-8AE7-91A73F6CD6E2}" type="slidenum">
              <a:rPr lang="zh-CN" altLang="en-US"/>
              <a:pPr>
                <a:defRPr/>
              </a:pPr>
              <a:t>‹#›</a:t>
            </a:fld>
            <a:endParaRPr lang="en-US" altLang="zh-CN"/>
          </a:p>
        </p:txBody>
      </p:sp>
    </p:spTree>
    <p:extLst>
      <p:ext uri="{BB962C8B-B14F-4D97-AF65-F5344CB8AC3E}">
        <p14:creationId xmlns:p14="http://schemas.microsoft.com/office/powerpoint/2010/main" val="295161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E0443A3-2303-47DE-8521-490F5706F0C3}" type="slidenum">
              <a:rPr lang="zh-CN" altLang="en-US"/>
              <a:pPr>
                <a:defRPr/>
              </a:pPr>
              <a:t>‹#›</a:t>
            </a:fld>
            <a:endParaRPr lang="en-US" altLang="zh-CN"/>
          </a:p>
        </p:txBody>
      </p:sp>
    </p:spTree>
    <p:extLst>
      <p:ext uri="{BB962C8B-B14F-4D97-AF65-F5344CB8AC3E}">
        <p14:creationId xmlns:p14="http://schemas.microsoft.com/office/powerpoint/2010/main" val="3099681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86C3C2F-CAD0-4257-AF61-2357C6DD9BCC}" type="slidenum">
              <a:rPr lang="zh-CN" altLang="en-US"/>
              <a:pPr>
                <a:defRPr/>
              </a:pPr>
              <a:t>‹#›</a:t>
            </a:fld>
            <a:endParaRPr lang="en-US" altLang="zh-CN"/>
          </a:p>
        </p:txBody>
      </p:sp>
    </p:spTree>
    <p:extLst>
      <p:ext uri="{BB962C8B-B14F-4D97-AF65-F5344CB8AC3E}">
        <p14:creationId xmlns:p14="http://schemas.microsoft.com/office/powerpoint/2010/main" val="39781367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FF81227-085A-46C3-8A39-50F419F33F77}" type="slidenum">
              <a:rPr lang="zh-CN" altLang="en-US"/>
              <a:pPr>
                <a:defRPr/>
              </a:pPr>
              <a:t>‹#›</a:t>
            </a:fld>
            <a:endParaRPr lang="en-US" altLang="zh-CN"/>
          </a:p>
        </p:txBody>
      </p:sp>
    </p:spTree>
    <p:extLst>
      <p:ext uri="{BB962C8B-B14F-4D97-AF65-F5344CB8AC3E}">
        <p14:creationId xmlns:p14="http://schemas.microsoft.com/office/powerpoint/2010/main" val="1638945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40F6FDD-0AB6-489B-BFB5-7132BAC6A723}" type="slidenum">
              <a:rPr lang="zh-CN" altLang="en-US"/>
              <a:pPr>
                <a:defRPr/>
              </a:pPr>
              <a:t>‹#›</a:t>
            </a:fld>
            <a:endParaRPr lang="en-US" altLang="zh-CN"/>
          </a:p>
        </p:txBody>
      </p:sp>
    </p:spTree>
    <p:extLst>
      <p:ext uri="{BB962C8B-B14F-4D97-AF65-F5344CB8AC3E}">
        <p14:creationId xmlns:p14="http://schemas.microsoft.com/office/powerpoint/2010/main" val="1749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noChangeArrowheads="1"/>
          </p:cNvSpPr>
          <p:nvPr>
            <p:ph type="dt" sz="half" idx="10"/>
          </p:nvPr>
        </p:nvSpPr>
        <p:spPr>
          <a:ln/>
        </p:spPr>
        <p:txBody>
          <a:bodyPr/>
          <a:lstStyle>
            <a:lvl1pPr>
              <a:defRPr/>
            </a:lvl1pPr>
          </a:lstStyle>
          <a:p>
            <a:pPr>
              <a:defRPr/>
            </a:pPr>
            <a:endParaRPr lang="en-US"/>
          </a:p>
        </p:txBody>
      </p:sp>
      <p:sp>
        <p:nvSpPr>
          <p:cNvPr id="3"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17"/>
          <p:cNvSpPr>
            <a:spLocks noGrp="1" noChangeArrowheads="1"/>
          </p:cNvSpPr>
          <p:nvPr>
            <p:ph type="sldNum" sz="quarter" idx="12"/>
          </p:nvPr>
        </p:nvSpPr>
        <p:spPr>
          <a:ln/>
        </p:spPr>
        <p:txBody>
          <a:bodyPr/>
          <a:lstStyle>
            <a:lvl1pPr>
              <a:defRPr/>
            </a:lvl1pPr>
          </a:lstStyle>
          <a:p>
            <a:pPr>
              <a:defRPr/>
            </a:pPr>
            <a:fld id="{AA3E7028-D4C9-4282-BC42-CEFA3EAA0B9B}" type="slidenum">
              <a:rPr lang="zh-CN" altLang="en-US"/>
              <a:pPr>
                <a:defRPr/>
              </a:pPr>
              <a:t>‹#›</a:t>
            </a:fld>
            <a:endParaRPr lang="en-US" altLang="zh-CN"/>
          </a:p>
        </p:txBody>
      </p:sp>
    </p:spTree>
    <p:extLst>
      <p:ext uri="{BB962C8B-B14F-4D97-AF65-F5344CB8AC3E}">
        <p14:creationId xmlns:p14="http://schemas.microsoft.com/office/powerpoint/2010/main" val="39837319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84D49A7-B5CF-4C1F-9606-7E2023785F7C}" type="slidenum">
              <a:rPr lang="zh-CN" altLang="en-US"/>
              <a:pPr>
                <a:defRPr/>
              </a:pPr>
              <a:t>‹#›</a:t>
            </a:fld>
            <a:endParaRPr lang="en-US" altLang="zh-CN"/>
          </a:p>
        </p:txBody>
      </p:sp>
    </p:spTree>
    <p:extLst>
      <p:ext uri="{BB962C8B-B14F-4D97-AF65-F5344CB8AC3E}">
        <p14:creationId xmlns:p14="http://schemas.microsoft.com/office/powerpoint/2010/main" val="688791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4326A367-71EC-40CC-BBF4-51E40BC0441E}" type="slidenum">
              <a:rPr lang="zh-CN" altLang="en-US"/>
              <a:pPr>
                <a:defRPr/>
              </a:pPr>
              <a:t>‹#›</a:t>
            </a:fld>
            <a:endParaRPr lang="en-US" altLang="zh-CN"/>
          </a:p>
        </p:txBody>
      </p:sp>
    </p:spTree>
    <p:extLst>
      <p:ext uri="{BB962C8B-B14F-4D97-AF65-F5344CB8AC3E}">
        <p14:creationId xmlns:p14="http://schemas.microsoft.com/office/powerpoint/2010/main" val="37288521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01985BD2-F438-4CCC-AA9C-C1ED0DB0CB64}" type="slidenum">
              <a:rPr lang="zh-CN" altLang="en-US"/>
              <a:pPr>
                <a:defRPr/>
              </a:pPr>
              <a:t>‹#›</a:t>
            </a:fld>
            <a:endParaRPr lang="en-US" altLang="zh-CN"/>
          </a:p>
        </p:txBody>
      </p:sp>
    </p:spTree>
    <p:extLst>
      <p:ext uri="{BB962C8B-B14F-4D97-AF65-F5344CB8AC3E}">
        <p14:creationId xmlns:p14="http://schemas.microsoft.com/office/powerpoint/2010/main" val="351085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0F23F40C-43F6-4718-BF93-234AB2699936}" type="slidenum">
              <a:rPr lang="zh-CN" altLang="en-US"/>
              <a:pPr>
                <a:defRPr/>
              </a:pPr>
              <a:t>‹#›</a:t>
            </a:fld>
            <a:endParaRPr lang="en-US" altLang="zh-CN"/>
          </a:p>
        </p:txBody>
      </p:sp>
    </p:spTree>
    <p:extLst>
      <p:ext uri="{BB962C8B-B14F-4D97-AF65-F5344CB8AC3E}">
        <p14:creationId xmlns:p14="http://schemas.microsoft.com/office/powerpoint/2010/main" val="3760525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29E90414-E37B-474B-A18B-2F618CE85B33}" type="slidenum">
              <a:rPr lang="zh-CN" altLang="en-US"/>
              <a:pPr>
                <a:defRPr/>
              </a:pPr>
              <a:t>‹#›</a:t>
            </a:fld>
            <a:endParaRPr lang="en-US" altLang="zh-CN"/>
          </a:p>
        </p:txBody>
      </p:sp>
    </p:spTree>
    <p:extLst>
      <p:ext uri="{BB962C8B-B14F-4D97-AF65-F5344CB8AC3E}">
        <p14:creationId xmlns:p14="http://schemas.microsoft.com/office/powerpoint/2010/main" val="3374800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475CC38-9D8A-4FF1-A24B-0D4EB041741F}" type="slidenum">
              <a:rPr lang="zh-CN" altLang="en-US"/>
              <a:pPr>
                <a:defRPr/>
              </a:pPr>
              <a:t>‹#›</a:t>
            </a:fld>
            <a:endParaRPr lang="en-US" altLang="zh-CN"/>
          </a:p>
        </p:txBody>
      </p:sp>
    </p:spTree>
    <p:extLst>
      <p:ext uri="{BB962C8B-B14F-4D97-AF65-F5344CB8AC3E}">
        <p14:creationId xmlns:p14="http://schemas.microsoft.com/office/powerpoint/2010/main" val="2167255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087A1BE-2765-47CF-8ABE-236CF6D0A625}" type="slidenum">
              <a:rPr lang="zh-CN" altLang="en-US"/>
              <a:pPr>
                <a:defRPr/>
              </a:pPr>
              <a:t>‹#›</a:t>
            </a:fld>
            <a:endParaRPr lang="en-US" altLang="zh-CN"/>
          </a:p>
        </p:txBody>
      </p:sp>
    </p:spTree>
    <p:extLst>
      <p:ext uri="{BB962C8B-B14F-4D97-AF65-F5344CB8AC3E}">
        <p14:creationId xmlns:p14="http://schemas.microsoft.com/office/powerpoint/2010/main" val="30489334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DD1A33D-3B54-41AF-AC1E-5657FCDE6FD6}" type="slidenum">
              <a:rPr lang="zh-CN" altLang="en-US"/>
              <a:pPr>
                <a:defRPr/>
              </a:pPr>
              <a:t>‹#›</a:t>
            </a:fld>
            <a:endParaRPr lang="en-US" altLang="zh-CN"/>
          </a:p>
        </p:txBody>
      </p:sp>
    </p:spTree>
    <p:extLst>
      <p:ext uri="{BB962C8B-B14F-4D97-AF65-F5344CB8AC3E}">
        <p14:creationId xmlns:p14="http://schemas.microsoft.com/office/powerpoint/2010/main" val="1240755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949ED9C-785A-4CAC-AED2-9928577E025A}" type="slidenum">
              <a:rPr lang="zh-CN" altLang="en-US"/>
              <a:pPr>
                <a:defRPr/>
              </a:pPr>
              <a:t>‹#›</a:t>
            </a:fld>
            <a:endParaRPr lang="en-US" altLang="zh-CN"/>
          </a:p>
        </p:txBody>
      </p:sp>
    </p:spTree>
    <p:extLst>
      <p:ext uri="{BB962C8B-B14F-4D97-AF65-F5344CB8AC3E}">
        <p14:creationId xmlns:p14="http://schemas.microsoft.com/office/powerpoint/2010/main" val="2772983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62BF43C-A5C4-4187-BE5E-77C014AFA5C3}" type="slidenum">
              <a:rPr lang="zh-CN" altLang="en-US"/>
              <a:pPr>
                <a:defRPr/>
              </a:pPr>
              <a:t>‹#›</a:t>
            </a:fld>
            <a:endParaRPr lang="en-US" altLang="zh-CN"/>
          </a:p>
        </p:txBody>
      </p:sp>
    </p:spTree>
    <p:extLst>
      <p:ext uri="{BB962C8B-B14F-4D97-AF65-F5344CB8AC3E}">
        <p14:creationId xmlns:p14="http://schemas.microsoft.com/office/powerpoint/2010/main" val="216385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540B07B6-30C6-4DE1-BB02-31FFA09A2960}" type="slidenum">
              <a:rPr lang="zh-CN" altLang="en-US"/>
              <a:pPr>
                <a:defRPr/>
              </a:pPr>
              <a:t>‹#›</a:t>
            </a:fld>
            <a:endParaRPr lang="en-US" altLang="zh-CN"/>
          </a:p>
        </p:txBody>
      </p:sp>
    </p:spTree>
    <p:extLst>
      <p:ext uri="{BB962C8B-B14F-4D97-AF65-F5344CB8AC3E}">
        <p14:creationId xmlns:p14="http://schemas.microsoft.com/office/powerpoint/2010/main" val="1158971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886AE0A-742F-4A8A-920B-FAA834A120E5}" type="slidenum">
              <a:rPr lang="zh-CN" altLang="en-US"/>
              <a:pPr>
                <a:defRPr/>
              </a:pPr>
              <a:t>‹#›</a:t>
            </a:fld>
            <a:endParaRPr lang="en-US" altLang="zh-CN"/>
          </a:p>
        </p:txBody>
      </p:sp>
    </p:spTree>
    <p:extLst>
      <p:ext uri="{BB962C8B-B14F-4D97-AF65-F5344CB8AC3E}">
        <p14:creationId xmlns:p14="http://schemas.microsoft.com/office/powerpoint/2010/main" val="876318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03994F8-DDEA-4F3F-BE4B-C897873791A3}" type="slidenum">
              <a:rPr lang="zh-CN" altLang="en-US"/>
              <a:pPr>
                <a:defRPr/>
              </a:pPr>
              <a:t>‹#›</a:t>
            </a:fld>
            <a:endParaRPr lang="en-US" altLang="zh-CN"/>
          </a:p>
        </p:txBody>
      </p:sp>
    </p:spTree>
    <p:extLst>
      <p:ext uri="{BB962C8B-B14F-4D97-AF65-F5344CB8AC3E}">
        <p14:creationId xmlns:p14="http://schemas.microsoft.com/office/powerpoint/2010/main" val="1123671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5EC3243B-E719-4447-9C5A-78A273DF7AB2}" type="slidenum">
              <a:rPr lang="zh-CN" altLang="en-US"/>
              <a:pPr>
                <a:defRPr/>
              </a:pPr>
              <a:t>‹#›</a:t>
            </a:fld>
            <a:endParaRPr lang="en-US" altLang="zh-CN"/>
          </a:p>
        </p:txBody>
      </p:sp>
    </p:spTree>
    <p:extLst>
      <p:ext uri="{BB962C8B-B14F-4D97-AF65-F5344CB8AC3E}">
        <p14:creationId xmlns:p14="http://schemas.microsoft.com/office/powerpoint/2010/main" val="27238738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35A0FCC-ABE9-4768-B524-8F932A6649AB}" type="slidenum">
              <a:rPr lang="zh-CN" altLang="en-US"/>
              <a:pPr>
                <a:defRPr/>
              </a:pPr>
              <a:t>‹#›</a:t>
            </a:fld>
            <a:endParaRPr lang="en-US" altLang="zh-CN"/>
          </a:p>
        </p:txBody>
      </p:sp>
    </p:spTree>
    <p:extLst>
      <p:ext uri="{BB962C8B-B14F-4D97-AF65-F5344CB8AC3E}">
        <p14:creationId xmlns:p14="http://schemas.microsoft.com/office/powerpoint/2010/main" val="641566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0B1AB148-3242-44D9-971C-3EB54F202A9A}" type="slidenum">
              <a:rPr lang="zh-CN" altLang="en-US"/>
              <a:pPr>
                <a:defRPr/>
              </a:pPr>
              <a:t>‹#›</a:t>
            </a:fld>
            <a:endParaRPr lang="en-US" altLang="zh-CN"/>
          </a:p>
        </p:txBody>
      </p:sp>
    </p:spTree>
    <p:extLst>
      <p:ext uri="{BB962C8B-B14F-4D97-AF65-F5344CB8AC3E}">
        <p14:creationId xmlns:p14="http://schemas.microsoft.com/office/powerpoint/2010/main" val="1406277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463037B-6769-4647-A833-4A174CB4DB52}" type="slidenum">
              <a:rPr lang="zh-CN" altLang="en-US"/>
              <a:pPr>
                <a:defRPr/>
              </a:pPr>
              <a:t>‹#›</a:t>
            </a:fld>
            <a:endParaRPr lang="en-US" altLang="zh-CN"/>
          </a:p>
        </p:txBody>
      </p:sp>
    </p:spTree>
    <p:extLst>
      <p:ext uri="{BB962C8B-B14F-4D97-AF65-F5344CB8AC3E}">
        <p14:creationId xmlns:p14="http://schemas.microsoft.com/office/powerpoint/2010/main" val="5200111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AB8918A-C2EC-4E07-98F7-FEBE3A522F7E}" type="slidenum">
              <a:rPr lang="zh-CN" altLang="en-US"/>
              <a:pPr>
                <a:defRPr/>
              </a:pPr>
              <a:t>‹#›</a:t>
            </a:fld>
            <a:endParaRPr lang="en-US" altLang="zh-CN"/>
          </a:p>
        </p:txBody>
      </p:sp>
    </p:spTree>
    <p:extLst>
      <p:ext uri="{BB962C8B-B14F-4D97-AF65-F5344CB8AC3E}">
        <p14:creationId xmlns:p14="http://schemas.microsoft.com/office/powerpoint/2010/main" val="3086166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18B45A9-5542-4A62-95DA-2570C9FC68F5}" type="slidenum">
              <a:rPr lang="zh-CN" altLang="en-US"/>
              <a:pPr>
                <a:defRPr/>
              </a:pPr>
              <a:t>‹#›</a:t>
            </a:fld>
            <a:endParaRPr lang="en-US" altLang="zh-CN"/>
          </a:p>
        </p:txBody>
      </p:sp>
    </p:spTree>
    <p:extLst>
      <p:ext uri="{BB962C8B-B14F-4D97-AF65-F5344CB8AC3E}">
        <p14:creationId xmlns:p14="http://schemas.microsoft.com/office/powerpoint/2010/main" val="12870585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D0AE74B-ED87-42A6-AAF5-11C22F51E651}" type="slidenum">
              <a:rPr lang="zh-CN" altLang="en-US"/>
              <a:pPr>
                <a:defRPr/>
              </a:pPr>
              <a:t>‹#›</a:t>
            </a:fld>
            <a:endParaRPr lang="en-US" altLang="zh-CN"/>
          </a:p>
        </p:txBody>
      </p:sp>
    </p:spTree>
    <p:extLst>
      <p:ext uri="{BB962C8B-B14F-4D97-AF65-F5344CB8AC3E}">
        <p14:creationId xmlns:p14="http://schemas.microsoft.com/office/powerpoint/2010/main" val="385553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18001666-6A15-4895-A746-AAAE7FC8129C}" type="slidenum">
              <a:rPr lang="zh-CN" altLang="en-US"/>
              <a:pPr>
                <a:defRPr/>
              </a:pPr>
              <a:t>‹#›</a:t>
            </a:fld>
            <a:endParaRPr lang="en-US" altLang="zh-CN"/>
          </a:p>
        </p:txBody>
      </p:sp>
    </p:spTree>
    <p:extLst>
      <p:ext uri="{BB962C8B-B14F-4D97-AF65-F5344CB8AC3E}">
        <p14:creationId xmlns:p14="http://schemas.microsoft.com/office/powerpoint/2010/main" val="82193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任意多边形 12"/>
          <p:cNvSpPr>
            <a:spLocks/>
          </p:cNvSpPr>
          <p:nvPr/>
        </p:nvSpPr>
        <p:spPr bwMode="auto">
          <a:xfrm>
            <a:off x="715963" y="5002213"/>
            <a:ext cx="3802062" cy="1443037"/>
          </a:xfrm>
          <a:custGeom>
            <a:avLst/>
            <a:gdLst>
              <a:gd name="T0" fmla="*/ -143346979 w 5760"/>
              <a:gd name="T1" fmla="*/ 2147483646 h 528"/>
              <a:gd name="T2" fmla="*/ 2147483646 w 5760"/>
              <a:gd name="T3" fmla="*/ 2147483646 h 528"/>
              <a:gd name="T4" fmla="*/ 2147483646 w 5760"/>
              <a:gd name="T5" fmla="*/ 2147483646 h 528"/>
              <a:gd name="T6" fmla="*/ -14291132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7" name="任意多边形 11"/>
          <p:cNvSpPr>
            <a:spLocks/>
          </p:cNvSpPr>
          <p:nvPr/>
        </p:nvSpPr>
        <p:spPr bwMode="auto">
          <a:xfrm>
            <a:off x="-52388" y="5784850"/>
            <a:ext cx="3800476" cy="838200"/>
          </a:xfrm>
          <a:custGeom>
            <a:avLst/>
            <a:gdLst>
              <a:gd name="T0" fmla="*/ 355675068 w 5760"/>
              <a:gd name="T1" fmla="*/ 244455950 h 528"/>
              <a:gd name="T2" fmla="*/ 2147483646 w 5760"/>
              <a:gd name="T3" fmla="*/ 1718746563 h 528"/>
              <a:gd name="T4" fmla="*/ 2147483646 w 5760"/>
              <a:gd name="T5" fmla="*/ 1726307825 h 528"/>
              <a:gd name="T6" fmla="*/ 360898743 w 5760"/>
              <a:gd name="T7" fmla="*/ 254536575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2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1029" name="直接连接符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3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34" name="日期占位符 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035" name="页脚占位符 21"/>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1036" name="灯片编号占位符 17"/>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0A6A0B59-6569-4E16-A43E-4139B7623F7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直角三角形 10"/>
          <p:cNvSpPr>
            <a:spLocks noChangeArrowheads="1"/>
          </p:cNvSpPr>
          <p:nvPr/>
        </p:nvSpPr>
        <p:spPr bwMode="auto">
          <a:xfrm>
            <a:off x="0" y="4664075"/>
            <a:ext cx="9150350" cy="0"/>
          </a:xfrm>
          <a:prstGeom prst="rtTriangle">
            <a:avLst/>
          </a:prstGeom>
          <a:gradFill rotWithShape="1">
            <a:gsLst>
              <a:gs pos="0">
                <a:srgbClr val="007897"/>
              </a:gs>
              <a:gs pos="54000">
                <a:srgbClr val="4ABBE0"/>
              </a:gs>
              <a:gs pos="100000">
                <a:srgbClr val="007897"/>
              </a:gs>
            </a:gsLst>
            <a:lin ang="30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mtClean="0">
              <a:solidFill>
                <a:srgbClr val="FFFFFF"/>
              </a:solidFill>
              <a:latin typeface="Times New Roman" panose="02020603050405020304" pitchFamily="18" charset="0"/>
            </a:endParaRPr>
          </a:p>
        </p:txBody>
      </p:sp>
      <p:grpSp>
        <p:nvGrpSpPr>
          <p:cNvPr id="2051" name="Group 3"/>
          <p:cNvGrpSpPr>
            <a:grpSpLocks/>
          </p:cNvGrpSpPr>
          <p:nvPr/>
        </p:nvGrpSpPr>
        <p:grpSpPr bwMode="auto">
          <a:xfrm>
            <a:off x="-1588" y="4953000"/>
            <a:ext cx="9145588" cy="1911350"/>
            <a:chOff x="0" y="0"/>
            <a:chExt cx="9147765" cy="2032192"/>
          </a:xfrm>
        </p:grpSpPr>
        <p:sp>
          <p:nvSpPr>
            <p:cNvPr id="2057" name="任意多边形 16"/>
            <p:cNvSpPr>
              <a:spLocks/>
            </p:cNvSpPr>
            <p:nvPr/>
          </p:nvSpPr>
          <p:spPr bwMode="auto">
            <a:xfrm>
              <a:off x="1691090" y="0"/>
              <a:ext cx="7456675" cy="518176"/>
            </a:xfrm>
            <a:custGeom>
              <a:avLst/>
              <a:gdLst>
                <a:gd name="T0" fmla="*/ 2147483646 w 4697"/>
                <a:gd name="T1" fmla="*/ 0 h 367"/>
                <a:gd name="T2" fmla="*/ 2147483646 w 4697"/>
                <a:gd name="T3" fmla="*/ 731624978 h 367"/>
                <a:gd name="T4" fmla="*/ 0 w 4697"/>
                <a:gd name="T5" fmla="*/ 434588705 h 367"/>
                <a:gd name="T6" fmla="*/ 2147483646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任意多边形 18"/>
            <p:cNvSpPr>
              <a:spLocks/>
            </p:cNvSpPr>
            <p:nvPr/>
          </p:nvSpPr>
          <p:spPr bwMode="auto">
            <a:xfrm>
              <a:off x="39697" y="302129"/>
              <a:ext cx="9108068" cy="838869"/>
            </a:xfrm>
            <a:custGeom>
              <a:avLst/>
              <a:gdLst>
                <a:gd name="T0" fmla="*/ 0 w 5760"/>
                <a:gd name="T1" fmla="*/ 0 h 528"/>
                <a:gd name="T2" fmla="*/ 2147483646 w 5760"/>
                <a:gd name="T3" fmla="*/ 0 h 528"/>
                <a:gd name="T4" fmla="*/ 2147483646 w 5760"/>
                <a:gd name="T5" fmla="*/ 1332767423 h 528"/>
                <a:gd name="T6" fmla="*/ 120019352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9" name="Group 6"/>
            <p:cNvGrpSpPr>
              <a:grpSpLocks/>
            </p:cNvGrpSpPr>
            <p:nvPr/>
          </p:nvGrpSpPr>
          <p:grpSpPr bwMode="auto">
            <a:xfrm>
              <a:off x="-2921" y="42129"/>
              <a:ext cx="9156783" cy="1996274"/>
              <a:chOff x="0" y="0"/>
              <a:chExt cx="9156192" cy="1877568"/>
            </a:xfrm>
          </p:grpSpPr>
          <p:pic>
            <p:nvPicPr>
              <p:cNvPr id="2" name="任意多边形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097" y="800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 name="直接连接符 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8" y="35648"/>
              <a:ext cx="9162879" cy="86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60" name="日期占位符 2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solidFill>
                  <a:srgbClr val="FFFFFF"/>
                </a:solidFill>
                <a:latin typeface="Arial" pitchFamily="34" charset="0"/>
              </a:defRPr>
            </a:lvl1pPr>
          </a:lstStyle>
          <a:p>
            <a:pPr>
              <a:defRPr/>
            </a:pPr>
            <a:endParaRPr lang="en-US"/>
          </a:p>
        </p:txBody>
      </p:sp>
      <p:sp>
        <p:nvSpPr>
          <p:cNvPr id="2061" name="页脚占位符 18"/>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E8F0F4"/>
                </a:solidFill>
                <a:latin typeface="Arial" pitchFamily="34" charset="0"/>
              </a:defRPr>
            </a:lvl1pPr>
          </a:lstStyle>
          <a:p>
            <a:pPr>
              <a:defRPr/>
            </a:pPr>
            <a:endParaRPr lang="en-US"/>
          </a:p>
        </p:txBody>
      </p:sp>
      <p:sp>
        <p:nvSpPr>
          <p:cNvPr id="2062" name="灯片编号占位符 2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solidFill>
                  <a:srgbClr val="FFFFFF"/>
                </a:solidFill>
              </a:defRPr>
            </a:lvl1pPr>
          </a:lstStyle>
          <a:p>
            <a:pPr>
              <a:defRPr/>
            </a:pPr>
            <a:fld id="{66813E14-28E9-4B0F-B2D4-0D632A54572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任意多边形 12"/>
          <p:cNvSpPr>
            <a:spLocks/>
          </p:cNvSpPr>
          <p:nvPr/>
        </p:nvSpPr>
        <p:spPr bwMode="auto">
          <a:xfrm>
            <a:off x="715963" y="5002213"/>
            <a:ext cx="3802062" cy="1443037"/>
          </a:xfrm>
          <a:custGeom>
            <a:avLst/>
            <a:gdLst>
              <a:gd name="T0" fmla="*/ -143346979 w 5760"/>
              <a:gd name="T1" fmla="*/ 2147483646 h 528"/>
              <a:gd name="T2" fmla="*/ 2147483646 w 5760"/>
              <a:gd name="T3" fmla="*/ 2147483646 h 528"/>
              <a:gd name="T4" fmla="*/ 2147483646 w 5760"/>
              <a:gd name="T5" fmla="*/ 2147483646 h 528"/>
              <a:gd name="T6" fmla="*/ -14291132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 name="任意多边形 11"/>
          <p:cNvSpPr>
            <a:spLocks/>
          </p:cNvSpPr>
          <p:nvPr/>
        </p:nvSpPr>
        <p:spPr bwMode="auto">
          <a:xfrm>
            <a:off x="-52388" y="5784850"/>
            <a:ext cx="3800476" cy="838200"/>
          </a:xfrm>
          <a:custGeom>
            <a:avLst/>
            <a:gdLst>
              <a:gd name="T0" fmla="*/ 355675068 w 5760"/>
              <a:gd name="T1" fmla="*/ 244455950 h 528"/>
              <a:gd name="T2" fmla="*/ 2147483646 w 5760"/>
              <a:gd name="T3" fmla="*/ 1718746563 h 528"/>
              <a:gd name="T4" fmla="*/ 2147483646 w 5760"/>
              <a:gd name="T5" fmla="*/ 1726307825 h 528"/>
              <a:gd name="T6" fmla="*/ 360898743 w 5760"/>
              <a:gd name="T7" fmla="*/ 254536575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76"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3077"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燕尾形 10"/>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79" name="燕尾形 15"/>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8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8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84" name="日期占位符 3"/>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85" name="页脚占位符 4"/>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3086" name="灯片编号占位符 5"/>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9C4A0299-CA97-4E6B-AFC6-25F5D3FBE0CF}"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任意多边形 12"/>
          <p:cNvSpPr>
            <a:spLocks/>
          </p:cNvSpPr>
          <p:nvPr/>
        </p:nvSpPr>
        <p:spPr bwMode="auto">
          <a:xfrm>
            <a:off x="715963" y="5002213"/>
            <a:ext cx="3802062" cy="1443037"/>
          </a:xfrm>
          <a:custGeom>
            <a:avLst/>
            <a:gdLst>
              <a:gd name="T0" fmla="*/ -143346979 w 5760"/>
              <a:gd name="T1" fmla="*/ 2147483646 h 528"/>
              <a:gd name="T2" fmla="*/ 2147483646 w 5760"/>
              <a:gd name="T3" fmla="*/ 2147483646 h 528"/>
              <a:gd name="T4" fmla="*/ 2147483646 w 5760"/>
              <a:gd name="T5" fmla="*/ 2147483646 h 528"/>
              <a:gd name="T6" fmla="*/ -14291132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99" name="任意多边形 11"/>
          <p:cNvSpPr>
            <a:spLocks/>
          </p:cNvSpPr>
          <p:nvPr/>
        </p:nvSpPr>
        <p:spPr bwMode="auto">
          <a:xfrm>
            <a:off x="-52388" y="5784850"/>
            <a:ext cx="3800476" cy="838200"/>
          </a:xfrm>
          <a:custGeom>
            <a:avLst/>
            <a:gdLst>
              <a:gd name="T0" fmla="*/ 355675068 w 5760"/>
              <a:gd name="T1" fmla="*/ 244455950 h 528"/>
              <a:gd name="T2" fmla="*/ 2147483646 w 5760"/>
              <a:gd name="T3" fmla="*/ 1718746563 h 528"/>
              <a:gd name="T4" fmla="*/ 2147483646 w 5760"/>
              <a:gd name="T5" fmla="*/ 1726307825 h 528"/>
              <a:gd name="T6" fmla="*/ 360898743 w 5760"/>
              <a:gd name="T7" fmla="*/ 254536575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100"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101"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6"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4107"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4108"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CEB7EC97-16B7-4CB2-9450-F0D46A986201}"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5124" name="日期占位符 6"/>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5125" name="页脚占位符 7"/>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5126" name="灯片编号占位符 8"/>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0EAF9F87-DAAF-469D-9283-A00A1EC71B6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任意多边形 12"/>
          <p:cNvSpPr>
            <a:spLocks/>
          </p:cNvSpPr>
          <p:nvPr/>
        </p:nvSpPr>
        <p:spPr bwMode="auto">
          <a:xfrm>
            <a:off x="715963" y="5002213"/>
            <a:ext cx="3802062" cy="1443037"/>
          </a:xfrm>
          <a:custGeom>
            <a:avLst/>
            <a:gdLst>
              <a:gd name="T0" fmla="*/ -143346979 w 5760"/>
              <a:gd name="T1" fmla="*/ 2147483646 h 528"/>
              <a:gd name="T2" fmla="*/ 2147483646 w 5760"/>
              <a:gd name="T3" fmla="*/ 2147483646 h 528"/>
              <a:gd name="T4" fmla="*/ 2147483646 w 5760"/>
              <a:gd name="T5" fmla="*/ 2147483646 h 528"/>
              <a:gd name="T6" fmla="*/ -14291132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 name="任意多边形 11"/>
          <p:cNvSpPr>
            <a:spLocks/>
          </p:cNvSpPr>
          <p:nvPr/>
        </p:nvSpPr>
        <p:spPr bwMode="auto">
          <a:xfrm>
            <a:off x="-52388" y="5784850"/>
            <a:ext cx="3800476" cy="838200"/>
          </a:xfrm>
          <a:custGeom>
            <a:avLst/>
            <a:gdLst>
              <a:gd name="T0" fmla="*/ 355675068 w 5760"/>
              <a:gd name="T1" fmla="*/ 244455950 h 528"/>
              <a:gd name="T2" fmla="*/ 2147483646 w 5760"/>
              <a:gd name="T3" fmla="*/ 1718746563 h 528"/>
              <a:gd name="T4" fmla="*/ 2147483646 w 5760"/>
              <a:gd name="T5" fmla="*/ 1726307825 h 528"/>
              <a:gd name="T6" fmla="*/ 360898743 w 5760"/>
              <a:gd name="T7" fmla="*/ 254536575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14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6149"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5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6154" name="日期占位符 2"/>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6155" name="页脚占位符 3"/>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6156" name="灯片编号占位符 4"/>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2CEDEA63-904E-4B7C-B7F3-8AE51A72C73F}"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7172"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7173"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7174"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DD077488-7FE5-4543-83CE-0A5674845DA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任意多边形 10"/>
          <p:cNvSpPr>
            <a:spLocks/>
          </p:cNvSpPr>
          <p:nvPr/>
        </p:nvSpPr>
        <p:spPr bwMode="auto">
          <a:xfrm>
            <a:off x="715963" y="5002213"/>
            <a:ext cx="3802062" cy="1443037"/>
          </a:xfrm>
          <a:custGeom>
            <a:avLst/>
            <a:gdLst>
              <a:gd name="T0" fmla="*/ -143346979 w 5760"/>
              <a:gd name="T1" fmla="*/ 2147483646 h 528"/>
              <a:gd name="T2" fmla="*/ 2147483646 w 5760"/>
              <a:gd name="T3" fmla="*/ 2147483646 h 528"/>
              <a:gd name="T4" fmla="*/ 2147483646 w 5760"/>
              <a:gd name="T5" fmla="*/ 2147483646 h 528"/>
              <a:gd name="T6" fmla="*/ -14291132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95" name="任意多边形 15"/>
          <p:cNvSpPr>
            <a:spLocks/>
          </p:cNvSpPr>
          <p:nvPr/>
        </p:nvSpPr>
        <p:spPr bwMode="auto">
          <a:xfrm>
            <a:off x="-52388" y="5784850"/>
            <a:ext cx="3800476" cy="838200"/>
          </a:xfrm>
          <a:custGeom>
            <a:avLst/>
            <a:gdLst>
              <a:gd name="T0" fmla="*/ 355675068 w 5760"/>
              <a:gd name="T1" fmla="*/ 244455950 h 528"/>
              <a:gd name="T2" fmla="*/ 2147483646 w 5760"/>
              <a:gd name="T3" fmla="*/ 1718746563 h 528"/>
              <a:gd name="T4" fmla="*/ 2147483646 w 5760"/>
              <a:gd name="T5" fmla="*/ 1726307825 h 528"/>
              <a:gd name="T6" fmla="*/ 360898743 w 5760"/>
              <a:gd name="T7" fmla="*/ 254536575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196" name="Group 4"/>
          <p:cNvGrpSpPr>
            <a:grpSpLocks/>
          </p:cNvGrpSpPr>
          <p:nvPr/>
        </p:nvGrpSpPr>
        <p:grpSpPr bwMode="auto">
          <a:xfrm>
            <a:off x="-11113" y="5784850"/>
            <a:ext cx="3413126" cy="1092200"/>
            <a:chOff x="0" y="0"/>
            <a:chExt cx="2151" cy="688"/>
          </a:xfrm>
        </p:grpSpPr>
        <p:pic>
          <p:nvPicPr>
            <p:cNvPr id="2" name="直角三角形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8197" name="直接连接符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燕尾形 19"/>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199" name="燕尾形 20"/>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20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20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8204"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8205"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8206"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9D2C9A43-B4A3-41AB-911E-EEF1483095B2}"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atsmodels.sourceforge.ne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71600" y="762000"/>
            <a:ext cx="6172200" cy="1570038"/>
          </a:xfrm>
          <a:prstGeom prst="rect">
            <a:avLst/>
          </a:prstGeom>
          <a:noFill/>
          <a:ln w="9525">
            <a:noFill/>
            <a:miter lim="800000"/>
            <a:headEnd/>
            <a:tailEnd/>
          </a:ln>
        </p:spPr>
        <p:txBody>
          <a:bodyPr>
            <a:spAutoFit/>
          </a:bodyPr>
          <a:lstStyle/>
          <a:p>
            <a:pPr eaLnBrk="1" hangingPunct="1">
              <a:defRPr/>
            </a:pPr>
            <a:r>
              <a:rPr lang="zh-CN" altLang="en-US" sz="4800" b="1" dirty="0">
                <a:solidFill>
                  <a:srgbClr val="000066"/>
                </a:solidFill>
                <a:effectLst>
                  <a:outerShdw blurRad="38100" dist="38100" dir="2700000" algn="tl">
                    <a:srgbClr val="C0C0C0"/>
                  </a:outerShdw>
                </a:effectLst>
              </a:rPr>
              <a:t>北风网项目实战培训</a:t>
            </a:r>
          </a:p>
          <a:p>
            <a:pPr eaLnBrk="1" hangingPunct="1">
              <a:defRPr/>
            </a:pPr>
            <a:endParaRPr lang="zh-CN" altLang="en-US" sz="4800" b="1" dirty="0">
              <a:solidFill>
                <a:srgbClr val="000066"/>
              </a:solidFill>
              <a:effectLst>
                <a:outerShdw blurRad="38100" dist="38100" dir="2700000" algn="tl">
                  <a:srgbClr val="C0C0C0"/>
                </a:outerShdw>
              </a:effectLst>
            </a:endParaRPr>
          </a:p>
        </p:txBody>
      </p:sp>
      <p:sp>
        <p:nvSpPr>
          <p:cNvPr id="9219" name="Text Box 4"/>
          <p:cNvSpPr txBox="1">
            <a:spLocks noChangeArrowheads="1"/>
          </p:cNvSpPr>
          <p:nvPr/>
        </p:nvSpPr>
        <p:spPr bwMode="auto">
          <a:xfrm>
            <a:off x="-114300" y="38084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smtClean="0">
                <a:latin typeface="Arial" panose="020B0604020202020204" pitchFamily="34" charset="0"/>
              </a:rPr>
              <a:t>第十讲、金融中的数值分析应用</a:t>
            </a:r>
            <a:endParaRPr lang="zh-CN" altLang="en-US" sz="1800" dirty="0">
              <a:latin typeface="Arial" panose="020B0604020202020204" pitchFamily="34" charset="0"/>
            </a:endParaRPr>
          </a:p>
        </p:txBody>
      </p:sp>
      <p:sp>
        <p:nvSpPr>
          <p:cNvPr id="9220" name="Text Box 5"/>
          <p:cNvSpPr txBox="1">
            <a:spLocks noChangeArrowheads="1"/>
          </p:cNvSpPr>
          <p:nvPr/>
        </p:nvSpPr>
        <p:spPr bwMode="auto">
          <a:xfrm>
            <a:off x="0" y="5257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a:solidFill>
                  <a:srgbClr val="000066"/>
                </a:solidFill>
                <a:latin typeface="Arial" panose="020B0604020202020204" pitchFamily="34" charset="0"/>
              </a:rPr>
              <a:t>讲师：朱彤（北风网版权所有</a:t>
            </a:r>
            <a:r>
              <a:rPr lang="en-US" altLang="zh-CN" sz="1800">
                <a:solidFill>
                  <a:srgbClr val="000066"/>
                </a:solidFill>
                <a:latin typeface="Arial" panose="020B0604020202020204" pitchFamily="34" charset="0"/>
              </a:rPr>
              <a:t>)</a:t>
            </a:r>
            <a:endParaRPr lang="zh-CN" altLang="en-US" sz="1800">
              <a:solidFill>
                <a:srgbClr val="000066"/>
              </a:solidFill>
              <a:latin typeface="Arial" panose="020B0604020202020204" pitchFamily="34" charset="0"/>
            </a:endParaRP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3"/>
          <p:cNvSpPr txBox="1">
            <a:spLocks noChangeArrowheads="1"/>
          </p:cNvSpPr>
          <p:nvPr/>
        </p:nvSpPr>
        <p:spPr bwMode="auto">
          <a:xfrm>
            <a:off x="0" y="251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en-US" altLang="zh-CN" sz="3200">
                <a:solidFill>
                  <a:srgbClr val="000066"/>
                </a:solidFill>
                <a:latin typeface="Arial" panose="020B0604020202020204" pitchFamily="34" charset="0"/>
              </a:rPr>
              <a:t>Python</a:t>
            </a:r>
            <a:r>
              <a:rPr lang="zh-CN" altLang="en-US" sz="3200">
                <a:solidFill>
                  <a:srgbClr val="000066"/>
                </a:solidFill>
                <a:latin typeface="Arial" panose="020B0604020202020204" pitchFamily="34" charset="0"/>
              </a:rPr>
              <a:t>金融应用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219258"/>
                <a:ext cx="7315200" cy="506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000" dirty="0"/>
                  <a:t>CAPM</a:t>
                </a:r>
                <a:r>
                  <a:rPr lang="zh-CN" altLang="en-US" sz="2000" dirty="0"/>
                  <a:t>有一些局限，例如使用均值方差框架以及收益只由一个因子来刻画</a:t>
                </a:r>
                <a:r>
                  <a:rPr lang="en-US" altLang="zh-CN" sz="2000" dirty="0"/>
                  <a:t>——</a:t>
                </a:r>
                <a:r>
                  <a:rPr lang="zh-CN" altLang="en-US" sz="2000" dirty="0"/>
                  <a:t>市场风险因子。在良好分散化的资产组合中，不同股票的非系统风险相互抵消，本质上可以被消除。</a:t>
                </a:r>
                <a:endParaRPr lang="en-US" altLang="zh-CN" sz="2000" dirty="0"/>
              </a:p>
              <a:p>
                <a:pPr marL="342900" indent="-342900">
                  <a:buFont typeface="Arial" panose="020B0604020202020204" pitchFamily="34" charset="0"/>
                  <a:buChar char="•"/>
                </a:pPr>
                <a:r>
                  <a:rPr lang="zh-CN" altLang="en-US" sz="2000" dirty="0"/>
                  <a:t>套利定价理论（</a:t>
                </a:r>
                <a:r>
                  <a:rPr lang="en-US" altLang="zh-CN" sz="2000" dirty="0"/>
                  <a:t>APT</a:t>
                </a:r>
                <a:r>
                  <a:rPr lang="zh-CN" altLang="en-US" sz="2000" dirty="0"/>
                  <a:t>）模型被提出来处理这些弱点，提供了一个确定资产价格的更一般方法（不是只基于均值和方差）。</a:t>
                </a:r>
                <a:endParaRPr lang="en-US" altLang="zh-CN" sz="2000" dirty="0"/>
              </a:p>
              <a:p>
                <a:pPr marL="342900" indent="-342900">
                  <a:buFont typeface="Arial" panose="020B0604020202020204" pitchFamily="34" charset="0"/>
                  <a:buChar char="•"/>
                </a:pPr>
                <a:r>
                  <a:rPr lang="en-US" altLang="zh-CN" sz="2000" dirty="0"/>
                  <a:t>APT</a:t>
                </a:r>
                <a:r>
                  <a:rPr lang="zh-CN" altLang="en-US" sz="2000" dirty="0"/>
                  <a:t>模型假设证券收益是根据多个因子模型来得到的，包括不同的系统风险因素的线性组合。这些因素可以是通货膨胀率，</a:t>
                </a:r>
                <a:r>
                  <a:rPr lang="en-US" altLang="zh-CN" sz="2000" dirty="0"/>
                  <a:t>GDP</a:t>
                </a:r>
                <a:r>
                  <a:rPr lang="zh-CN" altLang="en-US" sz="2000" dirty="0"/>
                  <a:t>增长率，实际利率或者股利。</a:t>
                </a:r>
                <a:endParaRPr lang="en-US" altLang="zh-CN" sz="2000" dirty="0"/>
              </a:p>
              <a:p>
                <a:pPr marL="342900" indent="-342900">
                  <a:buFont typeface="Arial" panose="020B0604020202020204" pitchFamily="34" charset="0"/>
                  <a:buChar char="•"/>
                </a:pPr>
                <a:r>
                  <a:rPr lang="zh-CN" altLang="en-US" sz="2000" dirty="0"/>
                  <a:t>根据</a:t>
                </a:r>
                <a:r>
                  <a:rPr lang="en-US" altLang="zh-CN" sz="2000" dirty="0"/>
                  <a:t>APT</a:t>
                </a:r>
                <a:r>
                  <a:rPr lang="zh-CN" altLang="en-US" sz="2000" dirty="0"/>
                  <a:t>模型，均衡的资产定价公式如下：</a:t>
                </a:r>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𝐸</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𝑖</m:t>
                              </m:r>
                            </m:sub>
                          </m:sSub>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𝛼</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𝑖</m:t>
                          </m:r>
                          <m:r>
                            <a:rPr lang="en-US" altLang="zh-CN" sz="2000" i="1">
                              <a:latin typeface="Cambria Math" panose="02040503050406030204" pitchFamily="18" charset="0"/>
                            </a:rPr>
                            <m:t>,1</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𝑖</m:t>
                          </m:r>
                          <m:r>
                            <a:rPr lang="en-US" altLang="zh-CN" sz="2000" i="1">
                              <a:latin typeface="Cambria Math" panose="02040503050406030204" pitchFamily="18" charset="0"/>
                            </a:rPr>
                            <m:t>,2</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𝑗</m:t>
                          </m:r>
                        </m:sub>
                      </m:sSub>
                    </m:oMath>
                  </m:oMathPara>
                </a14:m>
                <a:endParaRPr lang="en-US" altLang="zh-CN" sz="2000" dirty="0"/>
              </a:p>
              <a:p>
                <a:pPr marL="342900" indent="-342900">
                  <a:buFont typeface="Arial" panose="020B0604020202020204" pitchFamily="34" charset="0"/>
                  <a:buChar char="•"/>
                </a:pPr>
                <a:r>
                  <a:rPr lang="zh-CN" altLang="en-US" sz="2000" dirty="0"/>
                  <a:t>其中，</a:t>
                </a:r>
                <a14:m>
                  <m:oMath xmlns:m="http://schemas.openxmlformats.org/officeDocument/2006/math">
                    <m:r>
                      <a:rPr lang="en-US" altLang="zh-CN" sz="2000" i="1">
                        <a:latin typeface="Cambria Math" panose="02040503050406030204" pitchFamily="18" charset="0"/>
                      </a:rPr>
                      <m:t>𝐸</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𝑖</m:t>
                            </m:r>
                          </m:sub>
                        </m:sSub>
                      </m:e>
                    </m:d>
                  </m:oMath>
                </a14:m>
                <a:r>
                  <a:rPr lang="zh-CN" altLang="en-US" sz="2000" dirty="0"/>
                  <a:t>是证券</a:t>
                </a:r>
                <a:r>
                  <a:rPr lang="en-US" altLang="zh-CN" sz="2000" dirty="0" err="1"/>
                  <a:t>i</a:t>
                </a:r>
                <a:r>
                  <a:rPr lang="zh-CN" altLang="en-US" sz="2000" dirty="0"/>
                  <a:t>的期望收益，</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𝛼</m:t>
                        </m:r>
                      </m:e>
                      <m:sub>
                        <m:r>
                          <a:rPr lang="en-US" altLang="zh-CN" sz="2000" i="1">
                            <a:latin typeface="Cambria Math" panose="02040503050406030204" pitchFamily="18" charset="0"/>
                          </a:rPr>
                          <m:t>𝑖</m:t>
                        </m:r>
                      </m:sub>
                    </m:sSub>
                  </m:oMath>
                </a14:m>
                <a:r>
                  <a:rPr lang="zh-CN" altLang="en-US" sz="2000" dirty="0"/>
                  <a:t>是如果忽略所有的因子股票</a:t>
                </a:r>
                <a:r>
                  <a:rPr lang="en-US" altLang="zh-CN" sz="2000" dirty="0" err="1"/>
                  <a:t>i</a:t>
                </a:r>
                <a:r>
                  <a:rPr lang="zh-CN" altLang="en-US" sz="2000" dirty="0"/>
                  <a:t>的期望收益。</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oMath>
                </a14:m>
                <a:r>
                  <a:rPr lang="zh-CN" altLang="en-US" sz="2000" dirty="0"/>
                  <a:t>是第</a:t>
                </a:r>
                <a:r>
                  <a:rPr lang="en-US" altLang="zh-CN" sz="2000" dirty="0" err="1"/>
                  <a:t>i</a:t>
                </a:r>
                <a:r>
                  <a:rPr lang="zh-CN" altLang="en-US" sz="2000" dirty="0"/>
                  <a:t>项资产对第</a:t>
                </a:r>
                <a:r>
                  <a:rPr lang="en-US" altLang="zh-CN" sz="2000" dirty="0"/>
                  <a:t>j</a:t>
                </a:r>
                <a:r>
                  <a:rPr lang="zh-CN" altLang="en-US" sz="2000" dirty="0"/>
                  <a:t>个因子的敏感度，</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𝑗</m:t>
                        </m:r>
                      </m:sub>
                    </m:sSub>
                    <m:r>
                      <a:rPr lang="zh-CN" altLang="en-US" sz="2000" i="1">
                        <a:latin typeface="Cambria Math" panose="02040503050406030204" pitchFamily="18" charset="0"/>
                      </a:rPr>
                      <m:t>是</m:t>
                    </m:r>
                    <m:r>
                      <a:rPr lang="zh-CN" altLang="en-US" sz="2000" i="1">
                        <a:latin typeface="Cambria Math" panose="02040503050406030204" pitchFamily="18" charset="0"/>
                      </a:rPr>
                      <m:t>影响</m:t>
                    </m:r>
                    <m:r>
                      <a:rPr lang="zh-CN" altLang="en-US" sz="2000" i="1">
                        <a:latin typeface="Cambria Math" panose="02040503050406030204" pitchFamily="18" charset="0"/>
                      </a:rPr>
                      <m:t>股票</m:t>
                    </m:r>
                    <m:r>
                      <a:rPr lang="en-US" altLang="zh-CN" sz="2000" i="1">
                        <a:latin typeface="Cambria Math" panose="02040503050406030204" pitchFamily="18" charset="0"/>
                      </a:rPr>
                      <m:t>𝑖</m:t>
                    </m:r>
                    <m:r>
                      <a:rPr lang="zh-CN" altLang="en-US" sz="2000" i="1">
                        <a:latin typeface="Cambria Math" panose="02040503050406030204" pitchFamily="18" charset="0"/>
                      </a:rPr>
                      <m:t>收益</m:t>
                    </m:r>
                  </m:oMath>
                </a14:m>
                <a:r>
                  <a:rPr lang="zh-CN" altLang="en-US" sz="2000" dirty="0"/>
                  <a:t>的第</a:t>
                </a:r>
                <a:r>
                  <a:rPr lang="en-US" altLang="zh-CN" sz="2000" dirty="0"/>
                  <a:t>j</a:t>
                </a:r>
                <a:r>
                  <a:rPr lang="zh-CN" altLang="en-US" sz="2000" dirty="0"/>
                  <a:t>个因素。</a:t>
                </a:r>
                <a:endParaRPr lang="en-US" altLang="zh-CN" sz="2000" dirty="0"/>
              </a:p>
              <a:p>
                <a:pPr marL="342900" indent="-342900">
                  <a:buFont typeface="Arial" panose="020B0604020202020204" pitchFamily="34" charset="0"/>
                  <a:buChar char="•"/>
                </a:pPr>
                <a:r>
                  <a:rPr lang="zh-CN" altLang="en-US" sz="2000" dirty="0"/>
                  <a:t>因为我们的目标是求得所有的</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𝛼</m:t>
                        </m:r>
                      </m:e>
                      <m:sub>
                        <m:r>
                          <a:rPr lang="en-US" altLang="zh-CN" sz="2000" i="1">
                            <a:latin typeface="Cambria Math" panose="02040503050406030204" pitchFamily="18" charset="0"/>
                          </a:rPr>
                          <m:t>𝑖</m:t>
                        </m:r>
                      </m:sub>
                    </m:sSub>
                  </m:oMath>
                </a14:m>
                <a:r>
                  <a:rPr lang="zh-CN" altLang="en-US" sz="2000" dirty="0"/>
                  <a:t>和</a:t>
                </a:r>
                <a14:m>
                  <m:oMath xmlns:m="http://schemas.openxmlformats.org/officeDocument/2006/math">
                    <m:r>
                      <a:rPr lang="zh-CN" altLang="en-US" sz="2000" i="1" dirty="0">
                        <a:latin typeface="Cambria Math" panose="02040503050406030204" pitchFamily="18" charset="0"/>
                      </a:rPr>
                      <m:t>𝛽</m:t>
                    </m:r>
                  </m:oMath>
                </a14:m>
                <a:r>
                  <a:rPr lang="zh-CN" altLang="en-US" sz="2000" dirty="0"/>
                  <a:t>，我们将基于</a:t>
                </a:r>
                <a:r>
                  <a:rPr lang="en-US" altLang="zh-CN" sz="2000" dirty="0"/>
                  <a:t>APT</a:t>
                </a:r>
                <a:r>
                  <a:rPr lang="zh-CN" altLang="en-US" sz="2000" dirty="0"/>
                  <a:t>模型进行多元线性回归。</a:t>
                </a:r>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219258"/>
                <a:ext cx="7315200" cy="5066130"/>
              </a:xfrm>
              <a:prstGeom prst="rect">
                <a:avLst/>
              </a:prstGeom>
              <a:blipFill>
                <a:blip r:embed="rId2"/>
                <a:stretch>
                  <a:fillRect l="-750" t="-842" r="-333" b="-9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套利定价模型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474596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219258"/>
                <a:ext cx="7315200" cy="4909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400" dirty="0"/>
                  <a:t>许多</a:t>
                </a:r>
                <a:r>
                  <a:rPr lang="en-US" altLang="zh-CN" sz="2400" dirty="0"/>
                  <a:t>Python</a:t>
                </a:r>
                <a:r>
                  <a:rPr lang="zh-CN" altLang="en-US" sz="2400" dirty="0"/>
                  <a:t>包，例如</a:t>
                </a:r>
                <a:r>
                  <a:rPr lang="en-US" altLang="zh-CN" sz="2400" dirty="0" err="1"/>
                  <a:t>SciPy</a:t>
                </a:r>
                <a:r>
                  <a:rPr lang="zh-CN" altLang="en-US" sz="2400" dirty="0"/>
                  <a:t>包含几种变化的回归函数。特别的，</a:t>
                </a:r>
                <a:r>
                  <a:rPr lang="en-US" altLang="zh-CN" sz="2400" dirty="0" err="1"/>
                  <a:t>statsmodels</a:t>
                </a:r>
                <a:r>
                  <a:rPr lang="zh-CN" altLang="en-US" sz="2400" dirty="0"/>
                  <a:t>包是</a:t>
                </a:r>
                <a:r>
                  <a:rPr lang="en-US" altLang="zh-CN" sz="2400" dirty="0" err="1"/>
                  <a:t>SciPy</a:t>
                </a:r>
                <a:r>
                  <a:rPr lang="zh-CN" altLang="en-US" sz="2400" dirty="0"/>
                  <a:t>的一个补充，包含描述统计和统计模型的估计。</a:t>
                </a:r>
                <a:r>
                  <a:rPr lang="en-US" altLang="zh-CN" sz="2400" dirty="0" err="1"/>
                  <a:t>Statsmodels</a:t>
                </a:r>
                <a:r>
                  <a:rPr lang="zh-CN" altLang="en-US" sz="2400" dirty="0"/>
                  <a:t>的官方网页可以参考</a:t>
                </a:r>
                <a:r>
                  <a:rPr lang="en-US" altLang="zh-CN" sz="2400" dirty="0">
                    <a:hlinkClick r:id="rId2"/>
                  </a:rPr>
                  <a:t>http://statsmodels.sourceforge.net</a:t>
                </a:r>
                <a:r>
                  <a:rPr lang="en-US" altLang="zh-CN" sz="2400" dirty="0">
                    <a:hlinkClick r:id="rId2"/>
                  </a:rPr>
                  <a:t>/</a:t>
                </a:r>
                <a:endParaRPr lang="en-US" altLang="zh-CN" sz="2400" dirty="0"/>
              </a:p>
              <a:p>
                <a:pPr marL="342900" indent="-342900">
                  <a:buFont typeface="Arial" panose="020B0604020202020204" pitchFamily="34" charset="0"/>
                  <a:buChar char="•"/>
                </a:pPr>
                <a:r>
                  <a:rPr lang="zh-CN" altLang="en-US" sz="2400" dirty="0"/>
                  <a:t>在这个例子中，我们将使用</a:t>
                </a:r>
                <a:r>
                  <a:rPr lang="en-US" altLang="zh-CN" sz="2400" dirty="0" err="1"/>
                  <a:t>statsmodels</a:t>
                </a:r>
                <a:r>
                  <a:rPr lang="zh-CN" altLang="en-US" sz="2400" dirty="0"/>
                  <a:t>的</a:t>
                </a:r>
                <a:r>
                  <a:rPr lang="en-US" altLang="zh-CN" sz="2400" dirty="0" err="1"/>
                  <a:t>ols</a:t>
                </a:r>
                <a:r>
                  <a:rPr lang="zh-CN" altLang="en-US" sz="2400" dirty="0"/>
                  <a:t>函数模块来进行普通最小二乘回归，并观察其输出结果。</a:t>
                </a:r>
                <a:endParaRPr lang="en-US" altLang="zh-CN" sz="2400" dirty="0"/>
              </a:p>
              <a:p>
                <a:pPr marL="342900" indent="-342900">
                  <a:buFont typeface="Arial" panose="020B0604020202020204" pitchFamily="34" charset="0"/>
                  <a:buChar char="•"/>
                </a:pPr>
                <a:r>
                  <a:rPr lang="zh-CN" altLang="en-US" sz="2400" dirty="0"/>
                  <a:t>我们假设要实现一个</a:t>
                </a:r>
                <a:r>
                  <a:rPr lang="en-US" altLang="zh-CN" sz="2400" dirty="0"/>
                  <a:t>7</a:t>
                </a:r>
                <a:r>
                  <a:rPr lang="zh-CN" altLang="en-US" sz="2400" dirty="0"/>
                  <a:t>个因子的</a:t>
                </a:r>
                <a:r>
                  <a:rPr lang="en-US" altLang="zh-CN" sz="2400" dirty="0"/>
                  <a:t>APT</a:t>
                </a:r>
                <a:r>
                  <a:rPr lang="zh-CN" altLang="en-US" sz="2400" dirty="0"/>
                  <a:t>模型，返回</a:t>
                </a:r>
                <a:r>
                  <a:rPr lang="en-US" altLang="zh-CN" sz="2400" dirty="0"/>
                  <a:t>Y</a:t>
                </a:r>
                <a:r>
                  <a:rPr lang="zh-CN" altLang="en-US" sz="2400" dirty="0"/>
                  <a:t>的值。考虑下面的包含</a:t>
                </a:r>
                <a:r>
                  <a:rPr lang="en-US" altLang="zh-CN" sz="2400" dirty="0"/>
                  <a:t>9</a:t>
                </a:r>
                <a:r>
                  <a:rPr lang="zh-CN" altLang="en-US" sz="2400" dirty="0"/>
                  <a:t>个时期</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1</m:t>
                        </m:r>
                      </m:sub>
                    </m:sSub>
                    <m:r>
                      <a:rPr lang="zh-CN" altLang="en-US" sz="2400" i="1">
                        <a:latin typeface="Cambria Math" panose="02040503050406030204" pitchFamily="18" charset="0"/>
                      </a:rPr>
                      <m:t>到</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9</m:t>
                        </m:r>
                      </m:sub>
                    </m:sSub>
                    <m:r>
                      <a:rPr lang="zh-CN" altLang="en-US" sz="2400" i="1">
                        <a:latin typeface="Cambria Math" panose="02040503050406030204" pitchFamily="18" charset="0"/>
                      </a:rPr>
                      <m:t>的</m:t>
                    </m:r>
                    <m:r>
                      <a:rPr lang="zh-CN" altLang="en-US" sz="2400" i="1">
                        <a:latin typeface="Cambria Math" panose="02040503050406030204" pitchFamily="18" charset="0"/>
                      </a:rPr>
                      <m:t>数据集</m:t>
                    </m:r>
                    <m:r>
                      <a:rPr lang="zh-CN" altLang="en-US"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1</m:t>
                        </m:r>
                      </m:sub>
                    </m:sSub>
                  </m:oMath>
                </a14:m>
                <a:r>
                  <a:rPr lang="zh-CN" altLang="en-US" sz="2400" dirty="0"/>
                  <a:t>到</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7</m:t>
                        </m:r>
                      </m:sub>
                    </m:sSub>
                  </m:oMath>
                </a14:m>
                <a:r>
                  <a:rPr lang="zh-CN" altLang="en-US" sz="2400" dirty="0"/>
                  <a:t>是在每个期间观测的独立变量。回归问题这样就可以结构化为</a:t>
                </a:r>
                <a14:m>
                  <m:oMath xmlns:m="http://schemas.openxmlformats.org/officeDocument/2006/math">
                    <m:r>
                      <a:rPr lang="en-US" altLang="zh-CN" sz="2400" i="1">
                        <a:latin typeface="Cambria Math" panose="02040503050406030204" pitchFamily="18" charset="0"/>
                      </a:rPr>
                      <m:t>𝑌</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𝑙</m:t>
                        </m:r>
                        <m:r>
                          <a:rPr lang="en-US" altLang="zh-CN" sz="2400" i="1">
                            <a:latin typeface="Cambria Math" panose="02040503050406030204" pitchFamily="18" charset="0"/>
                          </a:rPr>
                          <m:t>,1</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𝑙</m:t>
                        </m:r>
                        <m:r>
                          <a:rPr lang="en-US" altLang="zh-CN" sz="2400" i="1">
                            <a:latin typeface="Cambria Math" panose="02040503050406030204" pitchFamily="18" charset="0"/>
                          </a:rPr>
                          <m:t>,2</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𝑙</m:t>
                        </m:r>
                        <m:r>
                          <a:rPr lang="en-US" altLang="zh-CN" sz="2400" i="1">
                            <a:latin typeface="Cambria Math" panose="02040503050406030204" pitchFamily="18" charset="0"/>
                          </a:rPr>
                          <m:t>,7</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m:t>
                        </m:r>
                      </m:e>
                      <m:sub>
                        <m:r>
                          <a:rPr lang="en-US" altLang="zh-CN" sz="2400" i="1">
                            <a:latin typeface="Cambria Math" panose="02040503050406030204" pitchFamily="18" charset="0"/>
                          </a:rPr>
                          <m:t>7</m:t>
                        </m:r>
                      </m:sub>
                    </m:sSub>
                    <m:r>
                      <a:rPr lang="en-US" altLang="zh-CN" sz="2400" i="1">
                        <a:latin typeface="Cambria Math" panose="02040503050406030204" pitchFamily="18" charset="0"/>
                      </a:rPr>
                      <m:t>+</m:t>
                    </m:r>
                    <m:r>
                      <a:rPr lang="en-US" altLang="zh-CN" sz="2400" i="1">
                        <a:latin typeface="Cambria Math" panose="02040503050406030204" pitchFamily="18" charset="0"/>
                      </a:rPr>
                      <m:t>𝑐</m:t>
                    </m:r>
                  </m:oMath>
                </a14:m>
                <a:endParaRPr lang="en-US" altLang="zh-CN" sz="2400" dirty="0"/>
              </a:p>
              <a:p>
                <a:pPr marL="342900" indent="-342900">
                  <a:buFont typeface="Arial" panose="020B0604020202020204" pitchFamily="34" charset="0"/>
                  <a:buChar char="•"/>
                </a:pPr>
                <a:r>
                  <a:rPr lang="zh-CN" altLang="en-US" sz="2400" dirty="0"/>
                  <a:t>简单的</a:t>
                </a:r>
                <a:r>
                  <a:rPr lang="en-US" altLang="zh-CN" sz="2400" dirty="0"/>
                  <a:t>X</a:t>
                </a:r>
                <a:r>
                  <a:rPr lang="zh-CN" altLang="en-US" sz="2400" dirty="0"/>
                  <a:t>和</a:t>
                </a:r>
                <a:r>
                  <a:rPr lang="en-US" altLang="zh-CN" sz="2400" dirty="0"/>
                  <a:t>Y</a:t>
                </a:r>
                <a:r>
                  <a:rPr lang="zh-CN" altLang="en-US" sz="2400" dirty="0"/>
                  <a:t>的普通最小二乘回归</a:t>
                </a:r>
                <a:endParaRPr lang="zh-CN" altLang="en-US" sz="24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219258"/>
                <a:ext cx="7315200" cy="4909870"/>
              </a:xfrm>
              <a:prstGeom prst="rect">
                <a:avLst/>
              </a:prstGeom>
              <a:blipFill>
                <a:blip r:embed="rId3"/>
                <a:stretch>
                  <a:fillRect l="-1167" t="-1366" r="-1083" b="-21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因子模型的多元线性回归</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764440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219258"/>
            <a:ext cx="7315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200" dirty="0"/>
              <a:t>在</a:t>
            </a:r>
            <a:r>
              <a:rPr lang="en-US" altLang="zh-CN" sz="2200" dirty="0"/>
              <a:t>CAPM</a:t>
            </a:r>
            <a:r>
              <a:rPr lang="zh-CN" altLang="en-US" sz="2200" dirty="0"/>
              <a:t>和</a:t>
            </a:r>
            <a:r>
              <a:rPr lang="en-US" altLang="zh-CN" sz="2200" dirty="0"/>
              <a:t>APT</a:t>
            </a:r>
            <a:r>
              <a:rPr lang="zh-CN" altLang="en-US" sz="2200" dirty="0"/>
              <a:t>定价理论中，我们假设了模型的线性性，并且使用</a:t>
            </a:r>
            <a:r>
              <a:rPr lang="en-US" altLang="zh-CN" sz="2200" dirty="0"/>
              <a:t>Python</a:t>
            </a:r>
            <a:r>
              <a:rPr lang="zh-CN" altLang="en-US" sz="2200" dirty="0"/>
              <a:t>中的回归求解了期望的证券价格。</a:t>
            </a:r>
            <a:endParaRPr lang="en-US" altLang="zh-CN" sz="2200" dirty="0"/>
          </a:p>
          <a:p>
            <a:pPr marL="342900" indent="-342900">
              <a:buFont typeface="Arial" panose="020B0604020202020204" pitchFamily="34" charset="0"/>
              <a:buChar char="•"/>
            </a:pPr>
            <a:r>
              <a:rPr lang="zh-CN" altLang="en-US" sz="2200" dirty="0"/>
              <a:t>随着我们资产组合中证券数量的增加，也会引入一定的限制。资产组合经理会发现他们在追求某种目标的时候会受到这些规则的限制。</a:t>
            </a:r>
            <a:endParaRPr lang="en-US" altLang="zh-CN" sz="2200" dirty="0"/>
          </a:p>
          <a:p>
            <a:pPr marL="342900" indent="-342900">
              <a:buFont typeface="Arial" panose="020B0604020202020204" pitchFamily="34" charset="0"/>
              <a:buChar char="•"/>
            </a:pPr>
            <a:r>
              <a:rPr lang="zh-CN" altLang="en-US" sz="2200" dirty="0"/>
              <a:t>线性最优化问题可以帮助你克服资产组合配置的问题。最优化关注于最小或最大化目标函数的价值。例子是最大化收益和最小化波动率。这些目标通常会受到某种监管的限制，比如不允许卖空，对投资证券数量的限制等等。</a:t>
            </a:r>
            <a:endParaRPr lang="en-US" altLang="zh-CN" sz="2200" dirty="0"/>
          </a:p>
          <a:p>
            <a:pPr marL="342900" indent="-342900">
              <a:buFont typeface="Arial" panose="020B0604020202020204" pitchFamily="34" charset="0"/>
              <a:buChar char="•"/>
            </a:pPr>
            <a:r>
              <a:rPr lang="zh-CN" altLang="en-US" sz="2200" dirty="0"/>
              <a:t>不幸的是，在</a:t>
            </a:r>
            <a:r>
              <a:rPr lang="en-US" altLang="zh-CN" sz="2200" dirty="0"/>
              <a:t>Python</a:t>
            </a:r>
            <a:r>
              <a:rPr lang="zh-CN" altLang="en-US" sz="2200" dirty="0"/>
              <a:t>中没有官方的包来支持这个问题的解决。但是，我们可以使用第三方包，来实现线性规划的</a:t>
            </a:r>
            <a:r>
              <a:rPr lang="en-US" altLang="zh-CN" sz="2200" dirty="0"/>
              <a:t>simplex</a:t>
            </a:r>
            <a:r>
              <a:rPr lang="zh-CN" altLang="en-US" sz="2200" dirty="0"/>
              <a:t>算法。对于这个描述的目的，我们会使用</a:t>
            </a:r>
            <a:r>
              <a:rPr lang="en-US" altLang="zh-CN" sz="2200" dirty="0" err="1"/>
              <a:t>PuLp</a:t>
            </a:r>
            <a:r>
              <a:rPr lang="zh-CN" altLang="en-US" sz="2200" dirty="0"/>
              <a:t>，一项开源的线性规划建模器，来帮助我们处理线性规划问题。</a:t>
            </a:r>
            <a:endParaRPr lang="zh-CN" altLang="en-US" sz="22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线性最优化</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673367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219258"/>
            <a:ext cx="7315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sz="2400" dirty="0"/>
              <a:t>假设我们感兴趣的问题是投资两份证券：</a:t>
            </a:r>
            <a:r>
              <a:rPr lang="en-US" altLang="zh-CN" sz="2400" dirty="0"/>
              <a:t>x</a:t>
            </a:r>
            <a:r>
              <a:rPr lang="zh-CN" altLang="en-US" sz="2400" dirty="0"/>
              <a:t>和</a:t>
            </a:r>
            <a:r>
              <a:rPr lang="en-US" altLang="zh-CN" sz="2400" dirty="0"/>
              <a:t>y</a:t>
            </a:r>
            <a:r>
              <a:rPr lang="zh-CN" altLang="en-US" sz="2400" dirty="0"/>
              <a:t>，我们将找到实际投资的份数，每份证券</a:t>
            </a:r>
            <a:r>
              <a:rPr lang="en-US" altLang="zh-CN" sz="2400" dirty="0"/>
              <a:t>X</a:t>
            </a:r>
            <a:r>
              <a:rPr lang="zh-CN" altLang="en-US" sz="2400" dirty="0"/>
              <a:t>是</a:t>
            </a:r>
            <a:r>
              <a:rPr lang="en-US" altLang="zh-CN" sz="2400" dirty="0"/>
              <a:t>3</a:t>
            </a:r>
            <a:r>
              <a:rPr lang="zh-CN" altLang="en-US" sz="2400" dirty="0"/>
              <a:t>单位，每份证券</a:t>
            </a:r>
            <a:r>
              <a:rPr lang="en-US" altLang="zh-CN" sz="2400" dirty="0"/>
              <a:t>Y</a:t>
            </a:r>
            <a:r>
              <a:rPr lang="zh-CN" altLang="en-US" sz="2400" dirty="0"/>
              <a:t>是</a:t>
            </a:r>
            <a:r>
              <a:rPr lang="en-US" altLang="zh-CN" sz="2400" dirty="0"/>
              <a:t>2</a:t>
            </a:r>
            <a:r>
              <a:rPr lang="zh-CN" altLang="en-US" sz="2400" dirty="0"/>
              <a:t>单位，目标是最大化投资单位。但是，对于我们的投资策略有如下限制：</a:t>
            </a:r>
          </a:p>
          <a:p>
            <a:pPr lvl="1">
              <a:buFont typeface="Arial" panose="020B0604020202020204" pitchFamily="34" charset="0"/>
              <a:buChar char="•"/>
            </a:pPr>
            <a:r>
              <a:rPr lang="zh-CN" altLang="en-US" sz="2400" dirty="0"/>
              <a:t>对于每</a:t>
            </a:r>
            <a:r>
              <a:rPr lang="en-US" altLang="zh-CN" sz="2400" dirty="0"/>
              <a:t>2</a:t>
            </a:r>
            <a:r>
              <a:rPr lang="zh-CN" altLang="en-US" sz="2400" dirty="0"/>
              <a:t>单位</a:t>
            </a:r>
            <a:r>
              <a:rPr lang="en-US" altLang="zh-CN" sz="2400" dirty="0"/>
              <a:t>X</a:t>
            </a:r>
            <a:r>
              <a:rPr lang="zh-CN" altLang="en-US" sz="2400" dirty="0"/>
              <a:t>证券的投资和</a:t>
            </a:r>
            <a:r>
              <a:rPr lang="en-US" altLang="zh-CN" sz="2400" dirty="0"/>
              <a:t>1</a:t>
            </a:r>
            <a:r>
              <a:rPr lang="zh-CN" altLang="en-US" sz="2400" dirty="0"/>
              <a:t>单位</a:t>
            </a:r>
            <a:r>
              <a:rPr lang="en-US" altLang="zh-CN" sz="2400" dirty="0"/>
              <a:t>Y</a:t>
            </a:r>
            <a:r>
              <a:rPr lang="zh-CN" altLang="en-US" sz="2400" dirty="0"/>
              <a:t>证券的投资，总投资量不超过</a:t>
            </a:r>
            <a:r>
              <a:rPr lang="en-US" altLang="zh-CN" sz="2400" dirty="0"/>
              <a:t>100</a:t>
            </a:r>
            <a:r>
              <a:rPr lang="zh-CN" altLang="en-US" sz="2400" dirty="0"/>
              <a:t>。</a:t>
            </a:r>
            <a:endParaRPr lang="en-US" altLang="zh-CN" sz="2400" dirty="0"/>
          </a:p>
          <a:p>
            <a:pPr lvl="1">
              <a:buFont typeface="Arial" panose="020B0604020202020204" pitchFamily="34" charset="0"/>
              <a:buChar char="•"/>
            </a:pPr>
            <a:r>
              <a:rPr lang="zh-CN" altLang="en-US" sz="2400" dirty="0"/>
              <a:t>对于每个</a:t>
            </a:r>
            <a:r>
              <a:rPr lang="en-US" altLang="zh-CN" sz="2400" dirty="0"/>
              <a:t>X</a:t>
            </a:r>
            <a:r>
              <a:rPr lang="zh-CN" altLang="en-US" sz="2400" dirty="0"/>
              <a:t>证券和</a:t>
            </a:r>
            <a:r>
              <a:rPr lang="en-US" altLang="zh-CN" sz="2400" dirty="0"/>
              <a:t>Y</a:t>
            </a:r>
            <a:r>
              <a:rPr lang="zh-CN" altLang="en-US" sz="2400" dirty="0"/>
              <a:t>证券的投资，总投资量不超过</a:t>
            </a:r>
            <a:r>
              <a:rPr lang="en-US" altLang="zh-CN" sz="2400" dirty="0"/>
              <a:t>80</a:t>
            </a:r>
            <a:r>
              <a:rPr lang="zh-CN" altLang="en-US" sz="2400" dirty="0"/>
              <a:t>。</a:t>
            </a:r>
          </a:p>
          <a:p>
            <a:pPr lvl="1">
              <a:buFont typeface="Arial" panose="020B0604020202020204" pitchFamily="34" charset="0"/>
              <a:buChar char="•"/>
            </a:pPr>
            <a:r>
              <a:rPr lang="zh-CN" altLang="en-US" sz="2400" dirty="0"/>
              <a:t>总的允许投资于</a:t>
            </a:r>
            <a:r>
              <a:rPr lang="en-US" altLang="zh-CN" sz="2400" dirty="0"/>
              <a:t>X</a:t>
            </a:r>
            <a:r>
              <a:rPr lang="zh-CN" altLang="en-US" sz="2400" dirty="0"/>
              <a:t>证券的数量不超过</a:t>
            </a:r>
            <a:r>
              <a:rPr lang="en-US" altLang="zh-CN" sz="2400" dirty="0"/>
              <a:t>40</a:t>
            </a:r>
            <a:r>
              <a:rPr lang="zh-CN" altLang="en-US" sz="2400" dirty="0"/>
              <a:t>。</a:t>
            </a:r>
            <a:endParaRPr lang="en-US" altLang="zh-CN" sz="2400" dirty="0"/>
          </a:p>
          <a:p>
            <a:pPr lvl="1">
              <a:buFont typeface="Arial" panose="020B0604020202020204" pitchFamily="34" charset="0"/>
              <a:buChar char="•"/>
            </a:pPr>
            <a:r>
              <a:rPr lang="zh-CN" altLang="en-US" sz="2400" dirty="0"/>
              <a:t>对于所有的证券都不允许卖空。</a:t>
            </a:r>
            <a:endParaRPr lang="en-US" altLang="zh-CN" sz="24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一个简单的线性优化实例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0473322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219258"/>
            <a:ext cx="731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sz="2400" dirty="0"/>
              <a:t>数学上，上面的最大化问题可以表示为，也可以使用图形显示最优点。</a:t>
            </a:r>
            <a:r>
              <a:rPr lang="zh-CN" altLang="en-US" sz="2400" dirty="0" smtClean="0"/>
              <a:t>：</a:t>
            </a:r>
            <a:endParaRPr lang="zh-CN" altLang="en-US" sz="24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一个简单的线性优化实例</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92" y="2209832"/>
            <a:ext cx="3267531" cy="3790083"/>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750" y="2554806"/>
            <a:ext cx="3987952" cy="3100133"/>
          </a:xfrm>
          <a:prstGeom prst="rect">
            <a:avLst/>
          </a:prstGeom>
        </p:spPr>
      </p:pic>
    </p:spTree>
    <p:extLst>
      <p:ext uri="{BB962C8B-B14F-4D97-AF65-F5344CB8AC3E}">
        <p14:creationId xmlns:p14="http://schemas.microsoft.com/office/powerpoint/2010/main" val="791364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219258"/>
            <a:ext cx="7315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000" dirty="0"/>
              <a:t>上述问题可以使用</a:t>
            </a:r>
            <a:r>
              <a:rPr lang="en-US" altLang="zh-CN" sz="2000" dirty="0"/>
              <a:t>Python</a:t>
            </a:r>
            <a:r>
              <a:rPr lang="zh-CN" altLang="en-US" sz="2000" dirty="0"/>
              <a:t>和</a:t>
            </a:r>
            <a:r>
              <a:rPr lang="en-US" altLang="zh-CN" sz="2000" dirty="0" err="1"/>
              <a:t>PuLP</a:t>
            </a:r>
            <a:r>
              <a:rPr lang="zh-CN" altLang="en-US" sz="2000" dirty="0"/>
              <a:t>来编码：</a:t>
            </a:r>
            <a:endParaRPr lang="en-US" altLang="zh-CN" sz="2000" dirty="0"/>
          </a:p>
          <a:p>
            <a:pPr marL="342900" indent="-342900">
              <a:buFont typeface="Arial" panose="020B0604020202020204" pitchFamily="34" charset="0"/>
              <a:buChar char="•"/>
            </a:pPr>
            <a:r>
              <a:rPr lang="en-US" altLang="zh-CN" sz="2000" dirty="0" err="1"/>
              <a:t>LpVariable</a:t>
            </a:r>
            <a:r>
              <a:rPr lang="zh-CN" altLang="en-US" sz="2000" dirty="0"/>
              <a:t>函数定义了要求解的变量。</a:t>
            </a:r>
            <a:r>
              <a:rPr lang="en-US" altLang="zh-CN" sz="2000" dirty="0" err="1"/>
              <a:t>LpProblem</a:t>
            </a:r>
            <a:r>
              <a:rPr lang="zh-CN" altLang="en-US" sz="2000" dirty="0"/>
              <a:t>函数初始化了问题，并且给出了一个问题的文本描述以及优化的类型，在这里是最大化方法。</a:t>
            </a:r>
            <a:r>
              <a:rPr lang="en-US" altLang="zh-CN" sz="2000" dirty="0"/>
              <a:t>+=</a:t>
            </a:r>
            <a:r>
              <a:rPr lang="zh-CN" altLang="en-US" sz="2000" dirty="0"/>
              <a:t>操作允许任意的添加约束的数量，以及文本描述。最后，</a:t>
            </a:r>
            <a:r>
              <a:rPr lang="en-US" altLang="zh-CN" sz="2000" dirty="0"/>
              <a:t>solve</a:t>
            </a:r>
            <a:r>
              <a:rPr lang="zh-CN" altLang="en-US" sz="2000" dirty="0"/>
              <a:t>函数被调用来进行线性最优化。每个变量值接着被打印来显示求解的结果。</a:t>
            </a:r>
            <a:endParaRPr lang="en-US" altLang="zh-CN" sz="2000" dirty="0"/>
          </a:p>
          <a:p>
            <a:pPr marL="342900" indent="-342900">
              <a:buFont typeface="Arial" panose="020B0604020202020204" pitchFamily="34" charset="0"/>
              <a:buChar char="•"/>
            </a:pPr>
            <a:r>
              <a:rPr lang="zh-CN" altLang="en-US" sz="2000" dirty="0"/>
              <a:t>结果显示在满足了给定的条件的情况下，</a:t>
            </a:r>
            <a:r>
              <a:rPr lang="en-US" altLang="zh-CN" sz="2000" dirty="0"/>
              <a:t>x</a:t>
            </a:r>
            <a:r>
              <a:rPr lang="zh-CN" altLang="en-US" sz="2000" dirty="0"/>
              <a:t>为</a:t>
            </a:r>
            <a:r>
              <a:rPr lang="en-US" altLang="zh-CN" sz="2000" dirty="0"/>
              <a:t>20</a:t>
            </a:r>
            <a:r>
              <a:rPr lang="zh-CN" altLang="en-US" sz="2000" dirty="0"/>
              <a:t>，</a:t>
            </a:r>
            <a:r>
              <a:rPr lang="en-US" altLang="zh-CN" sz="2000" dirty="0"/>
              <a:t>y</a:t>
            </a:r>
            <a:r>
              <a:rPr lang="zh-CN" altLang="en-US" sz="2000" dirty="0"/>
              <a:t>为</a:t>
            </a:r>
            <a:r>
              <a:rPr lang="en-US" altLang="zh-CN" sz="2000" dirty="0"/>
              <a:t>60</a:t>
            </a:r>
            <a:r>
              <a:rPr lang="zh-CN" altLang="en-US" sz="2000" dirty="0"/>
              <a:t>会给出最大值为</a:t>
            </a:r>
            <a:r>
              <a:rPr lang="en-US" altLang="zh-CN" sz="2000" dirty="0"/>
              <a:t>180</a:t>
            </a:r>
            <a:r>
              <a:rPr lang="zh-CN" altLang="en-US" sz="2000" dirty="0" smtClean="0"/>
              <a:t>。</a:t>
            </a:r>
            <a:endParaRPr lang="en-US" altLang="zh-CN" sz="2000" dirty="0" smtClean="0"/>
          </a:p>
          <a:p>
            <a:pPr marL="285750" indent="-285750">
              <a:buFont typeface="Arial" panose="020B0604020202020204" pitchFamily="34" charset="0"/>
              <a:buChar char="•"/>
            </a:pPr>
            <a:r>
              <a:rPr lang="zh-CN" altLang="en-US" sz="2000" dirty="0"/>
              <a:t>线性优化问题通常有三个结果，如下：</a:t>
            </a:r>
          </a:p>
          <a:p>
            <a:pPr lvl="1">
              <a:buFont typeface="Arial" panose="020B0604020202020204" pitchFamily="34" charset="0"/>
              <a:buChar char="•"/>
            </a:pPr>
            <a:r>
              <a:rPr lang="zh-CN" altLang="en-US" sz="2000" dirty="0"/>
              <a:t>线性规划的局部最优解释一个可行解，与所有接近它的其他可行解相比，这个可行解具有更为接近的目标函数值。它可能不是全局最优解，也就是说不一定是比任何可行解都好。</a:t>
            </a:r>
            <a:endParaRPr lang="en-US" altLang="zh-CN" sz="2000" dirty="0"/>
          </a:p>
          <a:p>
            <a:pPr lvl="1">
              <a:buFont typeface="Arial" panose="020B0604020202020204" pitchFamily="34" charset="0"/>
              <a:buChar char="•"/>
            </a:pPr>
            <a:r>
              <a:rPr lang="zh-CN" altLang="en-US" sz="2000" dirty="0"/>
              <a:t>如果解无法找到，称线性规划是不可行的。</a:t>
            </a:r>
          </a:p>
          <a:p>
            <a:pPr lvl="1">
              <a:buFont typeface="Arial" panose="020B0604020202020204" pitchFamily="34" charset="0"/>
              <a:buChar char="•"/>
            </a:pPr>
            <a:r>
              <a:rPr lang="zh-CN" altLang="en-US" sz="2000" dirty="0"/>
              <a:t>如果最优解是无界或无限的，线性规划是无界的。</a:t>
            </a:r>
          </a:p>
          <a:p>
            <a:pPr marL="342900" indent="-342900">
              <a:buFont typeface="Arial" panose="020B0604020202020204" pitchFamily="34" charset="0"/>
              <a:buChar char="•"/>
            </a:pPr>
            <a:endParaRPr lang="en-US" altLang="zh-CN" sz="24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一个简单的线性优化实例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118971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219258"/>
            <a:ext cx="7315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000" dirty="0"/>
              <a:t>在之前考虑的简单优化问题中，变量是被允许为连续或分数的。如果使用分数值和结果不可行怎么办？这个问题称为线性整数规划，其中所有的变量都被限制为整数。一个特殊的情形是整数是一个二元变量，或者为</a:t>
            </a:r>
            <a:r>
              <a:rPr lang="en-US" altLang="zh-CN" sz="2000" dirty="0"/>
              <a:t>0</a:t>
            </a:r>
            <a:r>
              <a:rPr lang="zh-CN" altLang="en-US" sz="2000" dirty="0"/>
              <a:t>，或者为</a:t>
            </a:r>
            <a:r>
              <a:rPr lang="en-US" altLang="zh-CN" sz="2000" dirty="0"/>
              <a:t>1</a:t>
            </a:r>
            <a:r>
              <a:rPr lang="zh-CN" altLang="en-US" sz="2000" dirty="0"/>
              <a:t>。二元变量对于给定选择集合的决策的模拟是特别有用的。</a:t>
            </a:r>
            <a:endParaRPr lang="en-US" altLang="zh-CN" sz="2000" dirty="0"/>
          </a:p>
          <a:p>
            <a:pPr marL="342900" indent="-342900">
              <a:buFont typeface="Arial" panose="020B0604020202020204" pitchFamily="34" charset="0"/>
              <a:buChar char="•"/>
            </a:pPr>
            <a:r>
              <a:rPr lang="zh-CN" altLang="en-US" sz="2000" dirty="0"/>
              <a:t>整数规划模型通常用于运作管理来模型实际世界的问题。更通常的，将非线性问题表达为线性甚至是二元的模式需要更多的艺术而不是技术</a:t>
            </a:r>
            <a:r>
              <a:rPr lang="zh-CN" altLang="en-US" sz="2000" dirty="0" smtClean="0"/>
              <a:t>。</a:t>
            </a:r>
            <a:endParaRPr lang="en-US" altLang="zh-CN" sz="2000" dirty="0" smtClean="0"/>
          </a:p>
          <a:p>
            <a:pPr marL="342900" indent="-342900">
              <a:buFont typeface="Arial" panose="020B0604020202020204" pitchFamily="34" charset="0"/>
              <a:buChar char="•"/>
            </a:pPr>
            <a:r>
              <a:rPr lang="zh-CN" altLang="en-US" sz="2000" dirty="0"/>
              <a:t>假设我们必须在某个柜台奇异商品市场上的做市商那里获得报价。做市商</a:t>
            </a:r>
            <a:r>
              <a:rPr lang="en-US" altLang="zh-CN" sz="2000" dirty="0"/>
              <a:t>X</a:t>
            </a:r>
            <a:r>
              <a:rPr lang="zh-CN" altLang="en-US" sz="2000" dirty="0"/>
              <a:t>报价每份合同是</a:t>
            </a:r>
            <a:r>
              <a:rPr lang="en-US" altLang="zh-CN" sz="2000" dirty="0"/>
              <a:t>$500</a:t>
            </a:r>
            <a:r>
              <a:rPr lang="zh-CN" altLang="en-US" sz="2000" dirty="0"/>
              <a:t>，处理费是</a:t>
            </a:r>
            <a:r>
              <a:rPr lang="en-US" altLang="zh-CN" sz="2000" dirty="0"/>
              <a:t>$4000</a:t>
            </a:r>
            <a:r>
              <a:rPr lang="zh-CN" altLang="en-US" sz="2000" dirty="0"/>
              <a:t>，无论出售多少份合同。做市商</a:t>
            </a:r>
            <a:r>
              <a:rPr lang="en-US" altLang="zh-CN" sz="2000" dirty="0"/>
              <a:t>Y</a:t>
            </a:r>
            <a:r>
              <a:rPr lang="zh-CN" altLang="en-US" sz="2000" dirty="0"/>
              <a:t>收取每份合同</a:t>
            </a:r>
            <a:r>
              <a:rPr lang="en-US" altLang="zh-CN" sz="2000" dirty="0"/>
              <a:t>$450</a:t>
            </a:r>
            <a:r>
              <a:rPr lang="zh-CN" altLang="en-US" sz="2000" dirty="0"/>
              <a:t>，加上交易费</a:t>
            </a:r>
            <a:r>
              <a:rPr lang="en-US" altLang="zh-CN" sz="2000" dirty="0"/>
              <a:t>$2000</a:t>
            </a:r>
            <a:r>
              <a:rPr lang="zh-CN" altLang="en-US" sz="2000" dirty="0"/>
              <a:t>。做市商</a:t>
            </a:r>
            <a:r>
              <a:rPr lang="en-US" altLang="zh-CN" sz="2000" dirty="0"/>
              <a:t>Z</a:t>
            </a:r>
            <a:r>
              <a:rPr lang="zh-CN" altLang="en-US" sz="2000" dirty="0"/>
              <a:t>收取每份合同</a:t>
            </a:r>
            <a:r>
              <a:rPr lang="en-US" altLang="zh-CN" sz="2000" dirty="0"/>
              <a:t>$450</a:t>
            </a:r>
            <a:r>
              <a:rPr lang="zh-CN" altLang="en-US" sz="2000" dirty="0"/>
              <a:t>，加上费用</a:t>
            </a:r>
            <a:r>
              <a:rPr lang="en-US" altLang="zh-CN" sz="2000" dirty="0"/>
              <a:t>$6000</a:t>
            </a:r>
            <a:r>
              <a:rPr lang="zh-CN" altLang="en-US" sz="2000" dirty="0"/>
              <a:t>。做市商</a:t>
            </a:r>
            <a:r>
              <a:rPr lang="en-US" altLang="zh-CN" sz="2000" dirty="0"/>
              <a:t>X</a:t>
            </a:r>
            <a:r>
              <a:rPr lang="zh-CN" altLang="en-US" sz="2000" dirty="0"/>
              <a:t>将会至多出售</a:t>
            </a:r>
            <a:r>
              <a:rPr lang="en-US" altLang="zh-CN" sz="2000" dirty="0"/>
              <a:t>100</a:t>
            </a:r>
            <a:r>
              <a:rPr lang="zh-CN" altLang="en-US" sz="2000" dirty="0"/>
              <a:t>份合同，做市商</a:t>
            </a:r>
            <a:r>
              <a:rPr lang="en-US" altLang="zh-CN" sz="2000" dirty="0"/>
              <a:t>Y</a:t>
            </a:r>
            <a:r>
              <a:rPr lang="zh-CN" altLang="en-US" sz="2000" dirty="0"/>
              <a:t>至多</a:t>
            </a:r>
            <a:r>
              <a:rPr lang="en-US" altLang="zh-CN" sz="2000" dirty="0"/>
              <a:t>90</a:t>
            </a:r>
            <a:r>
              <a:rPr lang="zh-CN" altLang="en-US" sz="2000" dirty="0"/>
              <a:t>份，做市商</a:t>
            </a:r>
            <a:r>
              <a:rPr lang="en-US" altLang="zh-CN" sz="2000" dirty="0"/>
              <a:t>Z</a:t>
            </a:r>
            <a:r>
              <a:rPr lang="zh-CN" altLang="en-US" sz="2000" dirty="0"/>
              <a:t>至多</a:t>
            </a:r>
            <a:r>
              <a:rPr lang="en-US" altLang="zh-CN" sz="2000" dirty="0"/>
              <a:t>70</a:t>
            </a:r>
            <a:r>
              <a:rPr lang="zh-CN" altLang="en-US" sz="2000" dirty="0"/>
              <a:t>份。每个做市商交易的最小规模是</a:t>
            </a:r>
            <a:r>
              <a:rPr lang="en-US" altLang="zh-CN" sz="2000" dirty="0"/>
              <a:t>30</a:t>
            </a:r>
            <a:r>
              <a:rPr lang="zh-CN" altLang="en-US" sz="2000" dirty="0"/>
              <a:t>份合同，那么我们要购买</a:t>
            </a:r>
            <a:r>
              <a:rPr lang="en-US" altLang="zh-CN" sz="2000" dirty="0"/>
              <a:t>150</a:t>
            </a:r>
            <a:r>
              <a:rPr lang="zh-CN" altLang="en-US" sz="2000" dirty="0"/>
              <a:t>份合同，应当如何最小化成本</a:t>
            </a:r>
            <a:r>
              <a:rPr lang="zh-CN" altLang="en-US" sz="2000" dirty="0" smtClean="0"/>
              <a:t>？</a:t>
            </a:r>
            <a:endParaRPr lang="zh-CN" altLang="en-US" sz="20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整数规划</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8191201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381110" y="1167260"/>
                <a:ext cx="4648176" cy="56630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dirty="0"/>
                  <a:t>首先，我们来对问题进行建模。</a:t>
                </a:r>
                <a:endParaRPr lang="en-US" altLang="zh-CN" dirty="0"/>
              </a:p>
              <a:p>
                <a:pPr marL="342900" indent="-342900">
                  <a:buFont typeface="Arial" panose="020B0604020202020204" pitchFamily="34" charset="0"/>
                  <a:buChar char="•"/>
                </a:pPr>
                <a:r>
                  <a:rPr lang="zh-CN" altLang="en-US" dirty="0"/>
                  <a:t>这里</a:t>
                </a:r>
                <a:r>
                  <a:rPr lang="en-US" altLang="zh-CN" dirty="0"/>
                  <a:t>dealer</a:t>
                </a:r>
                <a:r>
                  <a:rPr lang="zh-CN" altLang="en-US" dirty="0"/>
                  <a:t>变量简单的包含一个字典，用于后续引用列表和字典。</a:t>
                </a:r>
                <a:r>
                  <a:rPr lang="en-US" altLang="zh-CN" dirty="0" err="1"/>
                  <a:t>variable_costs</a:t>
                </a:r>
                <a:r>
                  <a:rPr lang="zh-CN" altLang="en-US" dirty="0"/>
                  <a:t>和</a:t>
                </a:r>
                <a:r>
                  <a:rPr lang="en-US" altLang="zh-CN" dirty="0" err="1"/>
                  <a:t>fixed_costs</a:t>
                </a:r>
                <a:r>
                  <a:rPr lang="zh-CN" altLang="en-US" dirty="0"/>
                  <a:t>变量是包含对应每个做市商的合同成本和费用的字典。</a:t>
                </a:r>
                <a:r>
                  <a:rPr lang="en-US" altLang="zh-CN" dirty="0" err="1"/>
                  <a:t>PuLP</a:t>
                </a:r>
                <a:r>
                  <a:rPr lang="en-US" altLang="zh-CN" dirty="0"/>
                  <a:t> solver</a:t>
                </a:r>
                <a:r>
                  <a:rPr lang="zh-CN" altLang="en-US" dirty="0"/>
                  <a:t>求解</a:t>
                </a:r>
                <a:r>
                  <a:rPr lang="en-US" altLang="zh-CN" dirty="0"/>
                  <a:t>quantities</a:t>
                </a:r>
                <a:r>
                  <a:rPr lang="zh-CN" altLang="en-US" dirty="0"/>
                  <a:t>和</a:t>
                </a:r>
                <a:r>
                  <a:rPr lang="en-US" altLang="zh-CN" dirty="0" err="1"/>
                  <a:t>is_orders</a:t>
                </a:r>
                <a:r>
                  <a:rPr lang="zh-CN" altLang="en-US" dirty="0"/>
                  <a:t>。</a:t>
                </a:r>
                <a:r>
                  <a:rPr lang="en-US" altLang="zh-CN" dirty="0" err="1"/>
                  <a:t>Dict</a:t>
                </a:r>
                <a:r>
                  <a:rPr lang="zh-CN" altLang="en-US" dirty="0"/>
                  <a:t>函数告诉</a:t>
                </a:r>
                <a:r>
                  <a:rPr lang="en-US" altLang="zh-CN" dirty="0" err="1"/>
                  <a:t>PuLP</a:t>
                </a:r>
                <a:r>
                  <a:rPr lang="zh-CN" altLang="en-US" dirty="0"/>
                  <a:t>将分配的值作为字典对象使用，使用</a:t>
                </a:r>
                <a:r>
                  <a:rPr lang="en-US" altLang="zh-CN" dirty="0"/>
                  <a:t>dealers</a:t>
                </a:r>
                <a:r>
                  <a:rPr lang="zh-CN" altLang="en-US" dirty="0"/>
                  <a:t>变量做引用。注意</a:t>
                </a:r>
                <a:r>
                  <a:rPr lang="en-US" altLang="zh-CN" dirty="0"/>
                  <a:t>quantities</a:t>
                </a:r>
                <a:r>
                  <a:rPr lang="zh-CN" altLang="en-US" dirty="0"/>
                  <a:t>变量的下界为</a:t>
                </a:r>
                <a:r>
                  <a:rPr lang="en-US" altLang="zh-CN" dirty="0"/>
                  <a:t>0</a:t>
                </a:r>
                <a:r>
                  <a:rPr lang="zh-CN" altLang="en-US" dirty="0"/>
                  <a:t>，不允许我们卖空任何证券。</a:t>
                </a:r>
                <a:r>
                  <a:rPr lang="en-US" altLang="zh-CN" dirty="0" err="1"/>
                  <a:t>Is_orders</a:t>
                </a:r>
                <a:r>
                  <a:rPr lang="zh-CN" altLang="en-US" dirty="0"/>
                  <a:t>变量被设置为二元对象，代表着是否我们会参与到某一项交易中。</a:t>
                </a:r>
                <a:endParaRPr lang="en-US" altLang="zh-CN" dirty="0"/>
              </a:p>
              <a:p>
                <a:pPr marL="342900" indent="-342900">
                  <a:buFont typeface="Arial" panose="020B0604020202020204" pitchFamily="34" charset="0"/>
                  <a:buChar char="•"/>
                </a:pPr>
                <a:r>
                  <a:rPr lang="zh-CN" altLang="en-US" dirty="0" smtClean="0"/>
                  <a:t>我们</a:t>
                </a:r>
                <a:r>
                  <a:rPr lang="zh-CN" altLang="en-US" dirty="0"/>
                  <a:t>先写出规划问题的数学形式：</a:t>
                </a:r>
                <a:endParaRPr lang="en-US" altLang="zh-CN" dirty="0"/>
              </a:p>
              <a:p>
                <a:pPr marL="342900" indent="-342900">
                  <a:buFont typeface="Arial" panose="020B0604020202020204" pitchFamily="34" charset="0"/>
                  <a:buChar char="•"/>
                </a:pPr>
                <a:r>
                  <a:rPr lang="zh-CN" altLang="en-US" dirty="0"/>
                  <a:t>这个方程简单的声明我们希望最小化总成本，考虑的变量是</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𝐼𝑠𝑂𝑟𝑑𝑒𝑟</m:t>
                        </m:r>
                      </m:e>
                      <m:sub>
                        <m:r>
                          <a:rPr lang="en-US" altLang="zh-CN" i="1">
                            <a:latin typeface="Cambria Math" panose="02040503050406030204" pitchFamily="18" charset="0"/>
                          </a:rPr>
                          <m:t>𝑖</m:t>
                        </m:r>
                      </m:sub>
                    </m:sSub>
                  </m:oMath>
                </a14:m>
                <a:r>
                  <a:rPr lang="zh-CN" altLang="en-US" dirty="0"/>
                  <a:t>，确定是否考虑从某个做市商那里购买的成本。</a:t>
                </a:r>
                <a:endParaRPr lang="en-US" altLang="zh-CN" dirty="0"/>
              </a:p>
              <a:p>
                <a:pPr marL="342900" indent="-342900">
                  <a:buFont typeface="Arial" panose="020B0604020202020204" pitchFamily="34" charset="0"/>
                  <a:buChar char="•"/>
                </a:pPr>
                <a:r>
                  <a:rPr lang="zh-CN" altLang="en-US" dirty="0"/>
                  <a:t>这样实现的结果是错误的，我们试图对两个未知变量</a:t>
                </a:r>
                <a:r>
                  <a:rPr lang="en-US" altLang="zh-CN" dirty="0"/>
                  <a:t>quantities</a:t>
                </a:r>
                <a:r>
                  <a:rPr lang="zh-CN" altLang="en-US" dirty="0"/>
                  <a:t>和</a:t>
                </a:r>
                <a:r>
                  <a:rPr lang="en-US" altLang="zh-CN" dirty="0" err="1"/>
                  <a:t>is_order</a:t>
                </a:r>
                <a:r>
                  <a:rPr lang="zh-CN" altLang="en-US" dirty="0"/>
                  <a:t>求乘积，这种未知性导致我们进行非线性规划。这样是在进行整数规划时遇到的问题。</a:t>
                </a:r>
                <a:endParaRPr lang="en-US" altLang="zh-CN" dirty="0"/>
              </a:p>
              <a:p>
                <a:pPr marL="342900" indent="-342900">
                  <a:buFont typeface="Arial" panose="020B0604020202020204" pitchFamily="34" charset="0"/>
                  <a:buChar char="•"/>
                </a:pPr>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381110" y="1167260"/>
                <a:ext cx="4648176" cy="5663089"/>
              </a:xfrm>
              <a:prstGeom prst="rect">
                <a:avLst/>
              </a:prstGeom>
              <a:blipFill>
                <a:blip r:embed="rId2"/>
                <a:stretch>
                  <a:fillRect l="-919" t="-753" r="-10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整数规划</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143" y="1905040"/>
            <a:ext cx="3630803" cy="3703228"/>
          </a:xfrm>
          <a:prstGeom prst="rect">
            <a:avLst/>
          </a:prstGeom>
        </p:spPr>
      </p:pic>
    </p:spTree>
    <p:extLst>
      <p:ext uri="{BB962C8B-B14F-4D97-AF65-F5344CB8AC3E}">
        <p14:creationId xmlns:p14="http://schemas.microsoft.com/office/powerpoint/2010/main" val="16832219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5309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smtClean="0"/>
                  <a:t>另外一种设置最小化标的的方法是将所有的未知变量放在线性的环境中，这样获得可加性。</a:t>
                </a:r>
                <a:endParaRPr lang="en-US" altLang="zh-CN" dirty="0"/>
              </a:p>
              <a:p>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𝑀𝑖𝑛𝑖𝑚𝑖𝑧𝑒</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𝑥</m:t>
                          </m:r>
                        </m:sub>
                        <m:sup>
                          <m:r>
                            <a:rPr lang="en-US" altLang="zh-CN" i="1">
                              <a:latin typeface="Cambria Math" panose="02040503050406030204" pitchFamily="18" charset="0"/>
                            </a:rPr>
                            <m:t>𝑧</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𝑣𝑎𝑟𝑖𝑎𝑏𝑙𝑒</m:t>
                              </m:r>
                              <m:r>
                                <a:rPr lang="en-US" altLang="zh-CN" i="1">
                                  <a:latin typeface="Cambria Math" panose="02040503050406030204" pitchFamily="18" charset="0"/>
                                </a:rPr>
                                <m:t> </m:t>
                              </m:r>
                              <m:r>
                                <a:rPr lang="en-US" altLang="zh-CN" i="1">
                                  <a:latin typeface="Cambria Math" panose="02040503050406030204" pitchFamily="18" charset="0"/>
                                </a:rPr>
                                <m:t>𝑐𝑜𝑠𝑡</m:t>
                              </m:r>
                            </m:e>
                            <m:sub>
                              <m:r>
                                <a:rPr lang="en-US" altLang="zh-CN" i="1">
                                  <a:latin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𝑞𝑢𝑎𝑛𝑡𝑖𝑡𝑦</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𝑓𝑖𝑥𝑒𝑑</m:t>
                              </m:r>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𝑐𝑜𝑠𝑡</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𝐼𝑠𝑂𝑟𝑑𝑒𝑟</m:t>
                              </m:r>
                            </m:e>
                            <m:sub>
                              <m:r>
                                <a:rPr lang="en-US" altLang="zh-CN" i="1">
                                  <a:latin typeface="Cambria Math" panose="02040503050406030204" pitchFamily="18" charset="0"/>
                                  <a:ea typeface="Cambria Math" panose="02040503050406030204" pitchFamily="18" charset="0"/>
                                </a:rPr>
                                <m:t>𝑖</m:t>
                              </m:r>
                            </m:sub>
                          </m:sSub>
                        </m:e>
                      </m:nary>
                    </m:oMath>
                  </m:oMathPara>
                </a14:m>
                <a:endParaRPr lang="en-US" altLang="zh-CN" dirty="0"/>
              </a:p>
              <a:p>
                <a:r>
                  <a:rPr lang="zh-CN" altLang="en-US" dirty="0"/>
                  <a:t>将这样的优化目标与之前进行比较，我们可以获得相同的固定成本变量。但是，未知变量</a:t>
                </a:r>
                <a:r>
                  <a:rPr lang="en-US" altLang="zh-CN" dirty="0"/>
                  <a:t>quantity</a:t>
                </a:r>
                <a:r>
                  <a:rPr lang="zh-CN" altLang="en-US" dirty="0"/>
                  <a:t>保持在方程的第一部分中。因此，变量</a:t>
                </a:r>
                <a:r>
                  <a:rPr lang="en-US" altLang="zh-CN" dirty="0"/>
                  <a:t>quantity</a:t>
                </a:r>
                <a:r>
                  <a:rPr lang="zh-CN" altLang="en-US" dirty="0"/>
                  <a:t>是需要作为函数求解的，这种情况下的约束条件表示如下：</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这样的结果告诉我们应当从</a:t>
                </a:r>
                <a:r>
                  <a:rPr lang="zh-CN" altLang="en-US" dirty="0"/>
                  <a:t>做市</a:t>
                </a:r>
                <a:r>
                  <a:rPr lang="zh-CN" altLang="en-US" dirty="0"/>
                  <a:t>商</a:t>
                </a:r>
                <a:r>
                  <a:rPr lang="en-US" altLang="zh-CN" dirty="0"/>
                  <a:t>Y</a:t>
                </a:r>
                <a:r>
                  <a:rPr lang="zh-CN" altLang="en-US" dirty="0"/>
                  <a:t>那里购买</a:t>
                </a:r>
                <a:r>
                  <a:rPr lang="en-US" altLang="zh-CN" dirty="0"/>
                  <a:t>90</a:t>
                </a:r>
                <a:r>
                  <a:rPr lang="zh-CN" altLang="en-US" dirty="0"/>
                  <a:t>份合同，从做市商</a:t>
                </a:r>
                <a:r>
                  <a:rPr lang="en-US" altLang="zh-CN" dirty="0"/>
                  <a:t>Z</a:t>
                </a:r>
                <a:r>
                  <a:rPr lang="zh-CN" altLang="en-US" dirty="0"/>
                  <a:t>那里购买</a:t>
                </a:r>
                <a:r>
                  <a:rPr lang="en-US" altLang="zh-CN" dirty="0"/>
                  <a:t>60</a:t>
                </a:r>
                <a:r>
                  <a:rPr lang="zh-CN" altLang="en-US" dirty="0"/>
                  <a:t>份合同，这样可以得到最低的成本</a:t>
                </a:r>
                <a:r>
                  <a:rPr lang="en-US" altLang="zh-CN" dirty="0"/>
                  <a:t>$66500</a:t>
                </a:r>
                <a:r>
                  <a:rPr lang="zh-CN" altLang="en-US" dirty="0"/>
                  <a:t>，并且满足其他条件。</a:t>
                </a:r>
                <a:endParaRPr lang="en-US" altLang="zh-CN" dirty="0"/>
              </a:p>
              <a:p>
                <a:r>
                  <a:rPr lang="zh-CN" altLang="en-US" dirty="0"/>
                  <a:t>我们可以看到，在设计整数规划问题时认真的规划是必须的，这样可以得到准确的结果，来用于决策。</a:t>
                </a:r>
                <a:endParaRPr lang="en-US" altLang="zh-CN" dirty="0"/>
              </a:p>
              <a:p>
                <a:pPr marL="342900" indent="-342900">
                  <a:buFont typeface="Arial" panose="020B0604020202020204" pitchFamily="34" charset="0"/>
                  <a:buChar char="•"/>
                </a:pPr>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5309595"/>
              </a:xfrm>
              <a:prstGeom prst="rect">
                <a:avLst/>
              </a:prstGeom>
              <a:blipFill>
                <a:blip r:embed="rId2"/>
                <a:stretch>
                  <a:fillRect l="-647" t="-689" r="-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整数规划</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175" y="3429000"/>
            <a:ext cx="3280835" cy="1440745"/>
          </a:xfrm>
          <a:prstGeom prst="rect">
            <a:avLst/>
          </a:prstGeom>
        </p:spPr>
      </p:pic>
    </p:spTree>
    <p:extLst>
      <p:ext uri="{BB962C8B-B14F-4D97-AF65-F5344CB8AC3E}">
        <p14:creationId xmlns:p14="http://schemas.microsoft.com/office/powerpoint/2010/main" val="33458386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47025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dirty="0"/>
                  <a:t>在前面一节中，我们看到求解非等式约束的线性方程系统。如果一系列线性方程的约束是确定的，那么我们可以用矩阵来表达，并应用矩阵代数。矩阵方法可以紧凑的表达多个线性方程，并使用现存的矩阵库函数。</a:t>
                </a:r>
                <a:endParaRPr lang="en-US" altLang="zh-CN" dirty="0"/>
              </a:p>
              <a:p>
                <a:pPr marL="285750" indent="-285750">
                  <a:buFont typeface="Arial" panose="020B0604020202020204" pitchFamily="34" charset="0"/>
                  <a:buChar char="•"/>
                </a:pPr>
                <a:r>
                  <a:rPr lang="zh-CN" altLang="en-US" dirty="0"/>
                  <a:t>假设我们希望建立一个包含</a:t>
                </a:r>
                <a:r>
                  <a:rPr lang="en-US" altLang="zh-CN" dirty="0"/>
                  <a:t>3</a:t>
                </a:r>
                <a:r>
                  <a:rPr lang="zh-CN" altLang="en-US" dirty="0"/>
                  <a:t>种证券</a:t>
                </a:r>
                <a:r>
                  <a:rPr lang="en-US" altLang="zh-CN" dirty="0" err="1"/>
                  <a:t>a,b,c</a:t>
                </a:r>
                <a:r>
                  <a:rPr lang="zh-CN" altLang="en-US" dirty="0"/>
                  <a:t>的资产组合。这个资产组合的配置必须满足一定的条件，它必须包含</a:t>
                </a:r>
                <a:r>
                  <a:rPr lang="en-US" altLang="zh-CN" dirty="0"/>
                  <a:t>6</a:t>
                </a:r>
                <a:r>
                  <a:rPr lang="zh-CN" altLang="en-US" dirty="0"/>
                  <a:t>单位的多头证券</a:t>
                </a:r>
                <a:r>
                  <a:rPr lang="en-US" altLang="zh-CN" dirty="0"/>
                  <a:t>a</a:t>
                </a:r>
                <a:r>
                  <a:rPr lang="zh-CN" altLang="en-US" dirty="0"/>
                  <a:t>，而对每</a:t>
                </a:r>
                <a:r>
                  <a:rPr lang="en-US" altLang="zh-CN" dirty="0"/>
                  <a:t>2</a:t>
                </a:r>
                <a:r>
                  <a:rPr lang="zh-CN" altLang="en-US" dirty="0"/>
                  <a:t>单位的证券</a:t>
                </a:r>
                <a:r>
                  <a:rPr lang="en-US" altLang="zh-CN" dirty="0"/>
                  <a:t>a</a:t>
                </a:r>
                <a:r>
                  <a:rPr lang="zh-CN" altLang="en-US" dirty="0"/>
                  <a:t>，</a:t>
                </a:r>
                <a:r>
                  <a:rPr lang="en-US" altLang="zh-CN" dirty="0"/>
                  <a:t>1</a:t>
                </a:r>
                <a:r>
                  <a:rPr lang="zh-CN" altLang="en-US" dirty="0"/>
                  <a:t>单位的证券</a:t>
                </a:r>
                <a:r>
                  <a:rPr lang="en-US" altLang="zh-CN" dirty="0"/>
                  <a:t>b</a:t>
                </a:r>
                <a:r>
                  <a:rPr lang="zh-CN" altLang="en-US" dirty="0"/>
                  <a:t>和</a:t>
                </a:r>
                <a:r>
                  <a:rPr lang="en-US" altLang="zh-CN" dirty="0"/>
                  <a:t>1</a:t>
                </a:r>
                <a:r>
                  <a:rPr lang="zh-CN" altLang="en-US" dirty="0"/>
                  <a:t>单位证券</a:t>
                </a:r>
                <a:r>
                  <a:rPr lang="en-US" altLang="zh-CN" dirty="0"/>
                  <a:t>c</a:t>
                </a:r>
                <a:r>
                  <a:rPr lang="zh-CN" altLang="en-US" dirty="0"/>
                  <a:t>，净头寸必须是</a:t>
                </a:r>
                <a:r>
                  <a:rPr lang="en-US" altLang="zh-CN" dirty="0"/>
                  <a:t>4</a:t>
                </a:r>
                <a:r>
                  <a:rPr lang="zh-CN" altLang="en-US" dirty="0"/>
                  <a:t>单位的多头。而每</a:t>
                </a:r>
                <a:r>
                  <a:rPr lang="en-US" altLang="zh-CN" dirty="0"/>
                  <a:t>1</a:t>
                </a:r>
                <a:r>
                  <a:rPr lang="zh-CN" altLang="en-US" dirty="0"/>
                  <a:t>单位的证券</a:t>
                </a:r>
                <a:r>
                  <a:rPr lang="en-US" altLang="zh-CN" dirty="0"/>
                  <a:t>a</a:t>
                </a:r>
                <a:r>
                  <a:rPr lang="zh-CN" altLang="en-US" dirty="0"/>
                  <a:t>，</a:t>
                </a:r>
                <a:r>
                  <a:rPr lang="en-US" altLang="zh-CN" dirty="0"/>
                  <a:t>3</a:t>
                </a:r>
                <a:r>
                  <a:rPr lang="zh-CN" altLang="en-US" dirty="0"/>
                  <a:t>单位的证券</a:t>
                </a:r>
                <a:r>
                  <a:rPr lang="en-US" altLang="zh-CN" dirty="0"/>
                  <a:t>b</a:t>
                </a:r>
                <a:r>
                  <a:rPr lang="zh-CN" altLang="en-US" dirty="0"/>
                  <a:t>和</a:t>
                </a:r>
                <a:r>
                  <a:rPr lang="en-US" altLang="zh-CN" dirty="0"/>
                  <a:t>2</a:t>
                </a:r>
                <a:r>
                  <a:rPr lang="zh-CN" altLang="en-US" dirty="0"/>
                  <a:t>单位的证券</a:t>
                </a:r>
                <a:r>
                  <a:rPr lang="en-US" altLang="zh-CN" dirty="0"/>
                  <a:t>c</a:t>
                </a:r>
                <a:r>
                  <a:rPr lang="zh-CN" altLang="en-US" dirty="0"/>
                  <a:t>，净头寸必须是多头</a:t>
                </a:r>
                <a:r>
                  <a:rPr lang="en-US" altLang="zh-CN" dirty="0"/>
                  <a:t>5</a:t>
                </a:r>
                <a:r>
                  <a:rPr lang="zh-CN" altLang="en-US" dirty="0"/>
                  <a:t>单位。</a:t>
                </a:r>
                <a:endParaRPr lang="en-US" altLang="zh-CN" dirty="0"/>
              </a:p>
              <a:p>
                <a:pPr marL="285750" indent="-285750">
                  <a:buFont typeface="Arial" panose="020B0604020202020204" pitchFamily="34" charset="0"/>
                  <a:buChar char="•"/>
                </a:pPr>
                <a:r>
                  <a:rPr lang="zh-CN" altLang="en-US" dirty="0"/>
                  <a:t>为了找到证券投资的数量，我们可以将这个问题用数学表达为：</a:t>
                </a:r>
                <a:endParaRPr lang="en-US" altLang="zh-CN" dirty="0"/>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2</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𝑏</m:t>
                            </m:r>
                            <m:r>
                              <a:rPr lang="en-US" altLang="zh-CN" i="1">
                                <a:latin typeface="Cambria Math" panose="02040503050406030204" pitchFamily="18" charset="0"/>
                              </a:rPr>
                              <m:t>+</m:t>
                            </m:r>
                            <m:r>
                              <a:rPr lang="en-US" altLang="zh-CN" i="1">
                                <a:latin typeface="Cambria Math" panose="02040503050406030204" pitchFamily="18" charset="0"/>
                              </a:rPr>
                              <m:t>𝑐</m:t>
                            </m:r>
                            <m:r>
                              <a:rPr lang="en-US" altLang="zh-CN" i="1">
                                <a:latin typeface="Cambria Math" panose="02040503050406030204" pitchFamily="18" charset="0"/>
                              </a:rPr>
                              <m:t>=4</m:t>
                            </m:r>
                          </m:e>
                        </m:mr>
                        <m:mr>
                          <m:e>
                            <m:r>
                              <a:rPr lang="en-US" altLang="zh-CN" i="1">
                                <a:latin typeface="Cambria Math" panose="02040503050406030204" pitchFamily="18" charset="0"/>
                              </a:rPr>
                              <m:t>𝑎</m:t>
                            </m:r>
                            <m:r>
                              <a:rPr lang="en-US" altLang="zh-CN" i="1">
                                <a:latin typeface="Cambria Math" panose="02040503050406030204" pitchFamily="18" charset="0"/>
                              </a:rPr>
                              <m:t>+3</m:t>
                            </m:r>
                            <m:r>
                              <a:rPr lang="en-US" altLang="zh-CN" i="1">
                                <a:latin typeface="Cambria Math" panose="02040503050406030204" pitchFamily="18" charset="0"/>
                              </a:rPr>
                              <m:t>𝑏</m:t>
                            </m:r>
                            <m:r>
                              <a:rPr lang="en-US" altLang="zh-CN" i="1">
                                <a:latin typeface="Cambria Math" panose="02040503050406030204" pitchFamily="18" charset="0"/>
                              </a:rPr>
                              <m:t>+2</m:t>
                            </m:r>
                            <m:r>
                              <a:rPr lang="en-US" altLang="zh-CN" i="1">
                                <a:latin typeface="Cambria Math" panose="02040503050406030204" pitchFamily="18" charset="0"/>
                              </a:rPr>
                              <m:t>𝑐</m:t>
                            </m:r>
                            <m:r>
                              <a:rPr lang="en-US" altLang="zh-CN" i="1">
                                <a:latin typeface="Cambria Math" panose="02040503050406030204" pitchFamily="18" charset="0"/>
                              </a:rPr>
                              <m:t>=5</m:t>
                            </m:r>
                          </m:e>
                        </m:mr>
                        <m:mr>
                          <m:e>
                            <m:r>
                              <a:rPr lang="en-US" altLang="zh-CN" i="1">
                                <a:latin typeface="Cambria Math" panose="02040503050406030204" pitchFamily="18" charset="0"/>
                              </a:rPr>
                              <m:t>𝑎</m:t>
                            </m:r>
                            <m:r>
                              <a:rPr lang="en-US" altLang="zh-CN" i="1">
                                <a:latin typeface="Cambria Math" panose="02040503050406030204" pitchFamily="18" charset="0"/>
                              </a:rPr>
                              <m:t>=6</m:t>
                            </m:r>
                          </m:e>
                        </m:mr>
                      </m:m>
                    </m:oMath>
                  </m:oMathPara>
                </a14:m>
                <a:endParaRPr lang="en-US" altLang="zh-CN" dirty="0"/>
              </a:p>
              <a:p>
                <a:pPr marL="285750" indent="-285750">
                  <a:buFont typeface="Arial" panose="020B0604020202020204" pitchFamily="34" charset="0"/>
                  <a:buChar char="•"/>
                </a:pPr>
                <a:r>
                  <a:rPr lang="zh-CN" altLang="en-US" dirty="0"/>
                  <a:t>如果写上所有的系数，这个方程组可以表达为：</a:t>
                </a:r>
                <a:endParaRPr lang="en-US" altLang="zh-CN" dirty="0"/>
              </a:p>
              <a:p>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2</m:t>
                            </m:r>
                            <m:r>
                              <a:rPr lang="en-US" altLang="zh-CN" sz="2000" i="1">
                                <a:latin typeface="Cambria Math" panose="02040503050406030204" pitchFamily="18" charset="0"/>
                              </a:rPr>
                              <m:t>𝑎</m:t>
                            </m:r>
                            <m:r>
                              <a:rPr lang="en-US" altLang="zh-CN" sz="2000" i="1">
                                <a:latin typeface="Cambria Math" panose="02040503050406030204" pitchFamily="18" charset="0"/>
                              </a:rPr>
                              <m:t>+1</m:t>
                            </m:r>
                            <m:r>
                              <a:rPr lang="en-US" altLang="zh-CN" sz="2000" i="1">
                                <a:latin typeface="Cambria Math" panose="02040503050406030204" pitchFamily="18" charset="0"/>
                              </a:rPr>
                              <m:t>𝑏</m:t>
                            </m:r>
                            <m:r>
                              <a:rPr lang="en-US" altLang="zh-CN" sz="2000" i="1">
                                <a:latin typeface="Cambria Math" panose="02040503050406030204" pitchFamily="18" charset="0"/>
                              </a:rPr>
                              <m:t>+1</m:t>
                            </m:r>
                            <m:r>
                              <a:rPr lang="en-US" altLang="zh-CN" sz="2000" i="1">
                                <a:latin typeface="Cambria Math" panose="02040503050406030204" pitchFamily="18" charset="0"/>
                              </a:rPr>
                              <m:t>𝑐</m:t>
                            </m:r>
                            <m:r>
                              <a:rPr lang="en-US" altLang="zh-CN" sz="2000" i="1">
                                <a:latin typeface="Cambria Math" panose="02040503050406030204" pitchFamily="18" charset="0"/>
                              </a:rPr>
                              <m:t>=4</m:t>
                            </m:r>
                          </m:e>
                        </m:mr>
                        <m:mr>
                          <m:e>
                            <m:r>
                              <a:rPr lang="en-US" altLang="zh-CN" sz="2000" i="1">
                                <a:latin typeface="Cambria Math" panose="02040503050406030204" pitchFamily="18" charset="0"/>
                              </a:rPr>
                              <m:t>1</m:t>
                            </m:r>
                            <m:r>
                              <a:rPr lang="en-US" altLang="zh-CN" sz="2000" i="1">
                                <a:latin typeface="Cambria Math" panose="02040503050406030204" pitchFamily="18" charset="0"/>
                              </a:rPr>
                              <m:t>𝑎</m:t>
                            </m:r>
                            <m:r>
                              <a:rPr lang="en-US" altLang="zh-CN" sz="2000" i="1">
                                <a:latin typeface="Cambria Math" panose="02040503050406030204" pitchFamily="18" charset="0"/>
                              </a:rPr>
                              <m:t>+3</m:t>
                            </m:r>
                            <m:r>
                              <a:rPr lang="en-US" altLang="zh-CN" sz="2000" i="1">
                                <a:latin typeface="Cambria Math" panose="02040503050406030204" pitchFamily="18" charset="0"/>
                              </a:rPr>
                              <m:t>𝑏</m:t>
                            </m:r>
                            <m:r>
                              <a:rPr lang="en-US" altLang="zh-CN" sz="2000" i="1">
                                <a:latin typeface="Cambria Math" panose="02040503050406030204" pitchFamily="18" charset="0"/>
                              </a:rPr>
                              <m:t>+2</m:t>
                            </m:r>
                            <m:r>
                              <a:rPr lang="en-US" altLang="zh-CN" sz="2000" i="1">
                                <a:latin typeface="Cambria Math" panose="02040503050406030204" pitchFamily="18" charset="0"/>
                              </a:rPr>
                              <m:t>𝑐</m:t>
                            </m:r>
                            <m:r>
                              <a:rPr lang="en-US" altLang="zh-CN" sz="2000" i="1">
                                <a:latin typeface="Cambria Math" panose="02040503050406030204" pitchFamily="18" charset="0"/>
                              </a:rPr>
                              <m:t>=5</m:t>
                            </m:r>
                          </m:e>
                        </m:mr>
                        <m:mr>
                          <m:e>
                            <m:r>
                              <a:rPr lang="en-US" altLang="zh-CN" sz="2000" i="1">
                                <a:latin typeface="Cambria Math" panose="02040503050406030204" pitchFamily="18" charset="0"/>
                              </a:rPr>
                              <m:t>1</m:t>
                            </m:r>
                            <m:r>
                              <a:rPr lang="en-US" altLang="zh-CN" sz="2000" i="1">
                                <a:latin typeface="Cambria Math" panose="02040503050406030204" pitchFamily="18" charset="0"/>
                              </a:rPr>
                              <m:t>𝑎</m:t>
                            </m:r>
                            <m:r>
                              <a:rPr lang="en-US" altLang="zh-CN" sz="2000" i="1">
                                <a:latin typeface="Cambria Math" panose="02040503050406030204" pitchFamily="18" charset="0"/>
                              </a:rPr>
                              <m:t>+0</m:t>
                            </m:r>
                            <m:r>
                              <a:rPr lang="en-US" altLang="zh-CN" sz="2000" i="1">
                                <a:latin typeface="Cambria Math" panose="02040503050406030204" pitchFamily="18" charset="0"/>
                              </a:rPr>
                              <m:t>𝑏</m:t>
                            </m:r>
                            <m:r>
                              <a:rPr lang="en-US" altLang="zh-CN" sz="2000" i="1">
                                <a:latin typeface="Cambria Math" panose="02040503050406030204" pitchFamily="18" charset="0"/>
                              </a:rPr>
                              <m:t>+0</m:t>
                            </m:r>
                            <m:r>
                              <a:rPr lang="en-US" altLang="zh-CN" sz="2000" i="1">
                                <a:latin typeface="Cambria Math" panose="02040503050406030204" pitchFamily="18" charset="0"/>
                              </a:rPr>
                              <m:t>𝑐</m:t>
                            </m:r>
                            <m:r>
                              <a:rPr lang="en-US" altLang="zh-CN" sz="2000" i="1">
                                <a:latin typeface="Cambria Math" panose="02040503050406030204" pitchFamily="18" charset="0"/>
                              </a:rPr>
                              <m:t>=6</m:t>
                            </m:r>
                          </m:e>
                        </m:mr>
                      </m:m>
                    </m:oMath>
                  </m:oMathPara>
                </a14:m>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4702569"/>
              </a:xfrm>
              <a:prstGeom prst="rect">
                <a:avLst/>
              </a:prstGeom>
              <a:blipFill>
                <a:blip r:embed="rId2"/>
                <a:stretch>
                  <a:fillRect l="-485" t="-778" r="-3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使用矩阵求解线性方程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9459677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471613"/>
                <a:ext cx="7315200" cy="4801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buFont typeface="Arial" panose="020B0604020202020204" pitchFamily="34" charset="0"/>
                  <a:buChar char="•"/>
                  <a:defRPr/>
                </a:pPr>
                <a:r>
                  <a:rPr lang="zh-CN" altLang="en-US" sz="1700" dirty="0" smtClean="0"/>
                  <a:t>经济金融学中使用线性模型通常是因为它比较简单，容易建模。在金融中，线性模型通常用于帮助定价证券以及进行最优资产组合配置。金融建模中的线性性的重要之处在于它保证了问题有一个全局最优解。</a:t>
                </a:r>
                <a:endParaRPr lang="en-US" altLang="zh-CN" sz="1700" dirty="0" smtClean="0"/>
              </a:p>
              <a:p>
                <a:pPr marL="342900" indent="-342900" eaLnBrk="1" hangingPunct="1">
                  <a:lnSpc>
                    <a:spcPct val="150000"/>
                  </a:lnSpc>
                  <a:buFont typeface="Arial" panose="020B0604020202020204" pitchFamily="34" charset="0"/>
                  <a:buChar char="•"/>
                  <a:defRPr/>
                </a:pPr>
                <a:r>
                  <a:rPr lang="zh-CN" altLang="en-US" sz="1700" dirty="0" smtClean="0"/>
                  <a:t>为了进行预测，通常会使用统计学中的回归分析来探讨变量之间的相关关系。</a:t>
                </a:r>
                <a:r>
                  <a:rPr lang="en-US" altLang="zh-CN" sz="1700" dirty="0" smtClean="0"/>
                  <a:t>Python</a:t>
                </a:r>
                <a:r>
                  <a:rPr lang="zh-CN" altLang="en-US" sz="1700" dirty="0" smtClean="0"/>
                  <a:t>的一个强大之处在于它拥有大量的数学处理库。因此通常</a:t>
                </a:r>
                <a:r>
                  <a:rPr lang="en-US" altLang="zh-CN" sz="1700" dirty="0" smtClean="0"/>
                  <a:t>Python</a:t>
                </a:r>
                <a:r>
                  <a:rPr lang="zh-CN" altLang="en-US" sz="1700" dirty="0" smtClean="0"/>
                  <a:t>在这些问题中是作为科学计算脚本语言使用的。</a:t>
                </a:r>
                <a:r>
                  <a:rPr lang="en-US" altLang="zh-CN" sz="1700" dirty="0" err="1" smtClean="0"/>
                  <a:t>SciPy</a:t>
                </a:r>
                <a:r>
                  <a:rPr lang="zh-CN" altLang="en-US" sz="1700" dirty="0" smtClean="0"/>
                  <a:t>和</a:t>
                </a:r>
                <a:r>
                  <a:rPr lang="en-US" altLang="zh-CN" sz="1700" dirty="0" err="1" smtClean="0"/>
                  <a:t>NumPy</a:t>
                </a:r>
                <a:r>
                  <a:rPr lang="zh-CN" altLang="en-US" sz="1700" dirty="0" smtClean="0"/>
                  <a:t>包含回归分析处理的几种模型。</a:t>
                </a:r>
                <a:endParaRPr lang="en-US" altLang="zh-CN" sz="1700" dirty="0" smtClean="0"/>
              </a:p>
              <a:p>
                <a:pPr marL="342900" indent="-342900" eaLnBrk="1" hangingPunct="1">
                  <a:lnSpc>
                    <a:spcPct val="150000"/>
                  </a:lnSpc>
                  <a:buFont typeface="Arial" panose="020B0604020202020204" pitchFamily="34" charset="0"/>
                  <a:buChar char="•"/>
                  <a:defRPr/>
                </a:pPr>
                <a:r>
                  <a:rPr lang="zh-CN" altLang="en-US" sz="1700" dirty="0" smtClean="0"/>
                  <a:t>在传统资产组合管理中，资产的分配是使用线性的方式，而投资者拥有各自不同的投资风格。我们可以将这样的资产组合配置问题看作线性方程组系统，表示为</a:t>
                </a:r>
                <a14:m>
                  <m:oMath xmlns:m="http://schemas.openxmlformats.org/officeDocument/2006/math">
                    <m:r>
                      <a:rPr lang="en-US" altLang="zh-CN" sz="1700" b="0" i="1" smtClean="0">
                        <a:latin typeface="Cambria Math" panose="02040503050406030204" pitchFamily="18" charset="0"/>
                      </a:rPr>
                      <m:t>𝐴𝑥</m:t>
                    </m:r>
                    <m:r>
                      <a:rPr lang="en-US" altLang="zh-CN" sz="1700" b="0" i="1" smtClean="0">
                        <a:latin typeface="Cambria Math" panose="02040503050406030204" pitchFamily="18" charset="0"/>
                      </a:rPr>
                      <m:t>=</m:t>
                    </m:r>
                    <m:r>
                      <a:rPr lang="en-US" altLang="zh-CN" sz="1700" b="0" i="1" smtClean="0">
                        <a:latin typeface="Cambria Math" panose="02040503050406030204" pitchFamily="18" charset="0"/>
                      </a:rPr>
                      <m:t>𝐵</m:t>
                    </m:r>
                  </m:oMath>
                </a14:m>
                <a:r>
                  <a:rPr lang="zh-CN" altLang="en-US" sz="1700" dirty="0" smtClean="0"/>
                  <a:t>，</a:t>
                </a:r>
                <a:r>
                  <a:rPr lang="en-US" altLang="zh-CN" sz="1700" dirty="0"/>
                  <a:t> </a:t>
                </a:r>
                <a14:m>
                  <m:oMath xmlns:m="http://schemas.openxmlformats.org/officeDocument/2006/math">
                    <m:r>
                      <a:rPr lang="en-US" altLang="zh-CN" sz="1700" i="1">
                        <a:latin typeface="Cambria Math" panose="02040503050406030204" pitchFamily="18" charset="0"/>
                      </a:rPr>
                      <m:t>𝐵</m:t>
                    </m:r>
                  </m:oMath>
                </a14:m>
                <a:r>
                  <a:rPr lang="zh-CN" altLang="en-US" sz="1700" dirty="0" smtClean="0"/>
                  <a:t>是观测到的结果，</a:t>
                </a:r>
                <a14:m>
                  <m:oMath xmlns:m="http://schemas.openxmlformats.org/officeDocument/2006/math">
                    <m:r>
                      <a:rPr lang="en-US" altLang="zh-CN" sz="1700" i="1">
                        <a:latin typeface="Cambria Math" panose="02040503050406030204" pitchFamily="18" charset="0"/>
                      </a:rPr>
                      <m:t>𝑥</m:t>
                    </m:r>
                  </m:oMath>
                </a14:m>
                <a:r>
                  <a:rPr lang="zh-CN" altLang="en-US" sz="1700" dirty="0" smtClean="0"/>
                  <a:t>是我们要求的解向量。通常的一种情况是，</a:t>
                </a:r>
                <a:r>
                  <a:rPr lang="en-US" altLang="zh-CN" sz="1700" dirty="0"/>
                  <a:t> </a:t>
                </a:r>
                <a14:m>
                  <m:oMath xmlns:m="http://schemas.openxmlformats.org/officeDocument/2006/math">
                    <m:r>
                      <a:rPr lang="en-US" altLang="zh-CN" sz="1700" i="1">
                        <a:latin typeface="Cambria Math" panose="02040503050406030204" pitchFamily="18" charset="0"/>
                      </a:rPr>
                      <m:t>𝑥</m:t>
                    </m:r>
                  </m:oMath>
                </a14:m>
                <a:r>
                  <a:rPr lang="zh-CN" altLang="en-US" sz="1700" dirty="0" smtClean="0"/>
                  <a:t>包含最优的证券权重，可以最大化我们的效用。使用矩阵代数的方法，我们可以通过直接或间接的方法求解</a:t>
                </a:r>
                <a14:m>
                  <m:oMath xmlns:m="http://schemas.openxmlformats.org/officeDocument/2006/math">
                    <m:r>
                      <a:rPr lang="en-US" altLang="zh-CN" sz="1700" i="1">
                        <a:latin typeface="Cambria Math" panose="02040503050406030204" pitchFamily="18" charset="0"/>
                      </a:rPr>
                      <m:t>𝑥</m:t>
                    </m:r>
                    <m:r>
                      <a:rPr lang="zh-CN" altLang="en-US" sz="1700" i="1" smtClean="0">
                        <a:latin typeface="Cambria Math" panose="02040503050406030204" pitchFamily="18" charset="0"/>
                      </a:rPr>
                      <m:t>。</m:t>
                    </m:r>
                  </m:oMath>
                </a14:m>
                <a:endParaRPr lang="zh-CN" altLang="en-US" sz="1700" dirty="0" smtClean="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471613"/>
                <a:ext cx="7315200" cy="4801314"/>
              </a:xfrm>
              <a:prstGeom prst="rect">
                <a:avLst/>
              </a:prstGeom>
              <a:blipFill>
                <a:blip r:embed="rId2"/>
                <a:stretch>
                  <a:fillRect l="-417" r="-3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smtClean="0"/>
              <a:t>10-1 </a:t>
            </a:r>
            <a:r>
              <a:rPr lang="zh-CN" altLang="en-US" sz="2400" dirty="0" smtClean="0"/>
              <a:t>线性分析</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55228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000" dirty="0"/>
                  <a:t>表达为矩阵的形式，可以有：</a:t>
                </a:r>
                <a:endParaRPr lang="en-US" altLang="zh-CN" sz="2000" dirty="0"/>
              </a:p>
              <a:p>
                <a14:m>
                  <m:oMath xmlns:m="http://schemas.openxmlformats.org/officeDocument/2006/math">
                    <m:r>
                      <a:rPr lang="en-US" altLang="zh-CN" sz="2000" i="1">
                        <a:latin typeface="Cambria Math" panose="02040503050406030204" pitchFamily="18" charset="0"/>
                      </a:rPr>
                      <m:t>𝐴</m:t>
                    </m:r>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2</m:t>
                              </m:r>
                            </m:e>
                            <m:e>
                              <m:r>
                                <a:rPr lang="en-US" altLang="zh-CN" sz="2000" i="1">
                                  <a:latin typeface="Cambria Math" panose="02040503050406030204" pitchFamily="18" charset="0"/>
                                </a:rPr>
                                <m:t>1</m:t>
                              </m:r>
                            </m:e>
                            <m:e>
                              <m:r>
                                <a:rPr lang="en-US" altLang="zh-CN" sz="2000" i="1">
                                  <a:latin typeface="Cambria Math" panose="02040503050406030204" pitchFamily="18" charset="0"/>
                                </a:rPr>
                                <m:t>1</m:t>
                              </m:r>
                            </m:e>
                          </m:mr>
                          <m:mr>
                            <m:e>
                              <m:r>
                                <a:rPr lang="en-US" altLang="zh-CN" sz="2000" i="1">
                                  <a:latin typeface="Cambria Math" panose="02040503050406030204" pitchFamily="18" charset="0"/>
                                </a:rPr>
                                <m:t>1</m:t>
                              </m:r>
                            </m:e>
                            <m:e>
                              <m:r>
                                <a:rPr lang="en-US" altLang="zh-CN" sz="2000" i="1">
                                  <a:latin typeface="Cambria Math" panose="02040503050406030204" pitchFamily="18" charset="0"/>
                                </a:rPr>
                                <m:t>3</m:t>
                              </m:r>
                            </m:e>
                            <m:e>
                              <m:r>
                                <a:rPr lang="en-US" altLang="zh-CN" sz="2000" i="1">
                                  <a:latin typeface="Cambria Math" panose="02040503050406030204" pitchFamily="18" charset="0"/>
                                </a:rPr>
                                <m:t>2</m:t>
                              </m:r>
                            </m:e>
                          </m:mr>
                          <m:mr>
                            <m:e>
                              <m:r>
                                <a:rPr lang="en-US" altLang="zh-CN" sz="2000" i="1">
                                  <a:latin typeface="Cambria Math" panose="02040503050406030204" pitchFamily="18" charset="0"/>
                                </a:rPr>
                                <m:t>1</m:t>
                              </m:r>
                            </m:e>
                            <m:e>
                              <m:r>
                                <a:rPr lang="en-US" altLang="zh-CN" sz="2000" i="1">
                                  <a:latin typeface="Cambria Math" panose="02040503050406030204" pitchFamily="18" charset="0"/>
                                </a:rPr>
                                <m:t>0</m:t>
                              </m:r>
                            </m:e>
                            <m:e>
                              <m:r>
                                <a:rPr lang="en-US" altLang="zh-CN" sz="2000" i="1">
                                  <a:latin typeface="Cambria Math" panose="02040503050406030204" pitchFamily="18" charset="0"/>
                                </a:rPr>
                                <m:t>0</m:t>
                              </m:r>
                            </m:e>
                          </m:mr>
                        </m:m>
                      </m:e>
                    </m:d>
                  </m:oMath>
                </a14:m>
                <a:r>
                  <a:rPr lang="zh-CN" altLang="en-US" sz="2000" dirty="0"/>
                  <a:t>，</a:t>
                </a:r>
                <a14:m>
                  <m:oMath xmlns:m="http://schemas.openxmlformats.org/officeDocument/2006/math">
                    <m:r>
                      <a:rPr lang="en-US" altLang="zh-CN" sz="2000" i="1" dirty="0">
                        <a:latin typeface="Cambria Math" panose="02040503050406030204" pitchFamily="18" charset="0"/>
                      </a:rPr>
                      <m:t>𝑥</m:t>
                    </m:r>
                    <m:r>
                      <a:rPr lang="en-US" altLang="zh-CN" sz="2000" i="1" dirty="0">
                        <a:latin typeface="Cambria Math" panose="02040503050406030204" pitchFamily="18" charset="0"/>
                      </a:rPr>
                      <m:t>=</m:t>
                    </m:r>
                    <m:d>
                      <m:dPr>
                        <m:begChr m:val="["/>
                        <m:endChr m:val="]"/>
                        <m:ctrlPr>
                          <a:rPr lang="en-US" altLang="zh-CN" sz="2000" i="1" dirty="0">
                            <a:latin typeface="Cambria Math" panose="02040503050406030204" pitchFamily="18" charset="0"/>
                          </a:rPr>
                        </m:ctrlPr>
                      </m:dPr>
                      <m:e>
                        <m:m>
                          <m:mPr>
                            <m:mcs>
                              <m:mc>
                                <m:mcPr>
                                  <m:count m:val="1"/>
                                  <m:mcJc m:val="center"/>
                                </m:mcPr>
                              </m:mc>
                            </m:mcs>
                            <m:ctrlPr>
                              <a:rPr lang="en-US" altLang="zh-CN" sz="2000" i="1" dirty="0">
                                <a:latin typeface="Cambria Math" panose="02040503050406030204" pitchFamily="18" charset="0"/>
                              </a:rPr>
                            </m:ctrlPr>
                          </m:mPr>
                          <m:mr>
                            <m:e>
                              <m:r>
                                <m:rPr>
                                  <m:brk m:alnAt="7"/>
                                </m:rPr>
                                <a:rPr lang="en-US" altLang="zh-CN" sz="2000" i="1" dirty="0">
                                  <a:latin typeface="Cambria Math" panose="02040503050406030204" pitchFamily="18" charset="0"/>
                                </a:rPr>
                                <m:t>𝑎</m:t>
                              </m:r>
                            </m:e>
                          </m:mr>
                          <m:mr>
                            <m:e>
                              <m:r>
                                <a:rPr lang="en-US" altLang="zh-CN" sz="2000" i="1" dirty="0">
                                  <a:latin typeface="Cambria Math" panose="02040503050406030204" pitchFamily="18" charset="0"/>
                                </a:rPr>
                                <m:t>𝑏</m:t>
                              </m:r>
                            </m:e>
                          </m:mr>
                          <m:mr>
                            <m:e>
                              <m:r>
                                <a:rPr lang="en-US" altLang="zh-CN" sz="2000" i="1" dirty="0">
                                  <a:latin typeface="Cambria Math" panose="02040503050406030204" pitchFamily="18" charset="0"/>
                                </a:rPr>
                                <m:t>𝑐</m:t>
                              </m:r>
                            </m:e>
                          </m:mr>
                        </m:m>
                      </m:e>
                    </m:d>
                  </m:oMath>
                </a14:m>
                <a:r>
                  <a:rPr lang="zh-CN" altLang="en-US" sz="2000" dirty="0"/>
                  <a:t>，</a:t>
                </a:r>
                <a14:m>
                  <m:oMath xmlns:m="http://schemas.openxmlformats.org/officeDocument/2006/math">
                    <m:r>
                      <a:rPr lang="en-US" altLang="zh-CN" sz="2000" i="1" dirty="0">
                        <a:latin typeface="Cambria Math" panose="02040503050406030204" pitchFamily="18" charset="0"/>
                      </a:rPr>
                      <m:t>𝐵</m:t>
                    </m:r>
                    <m:r>
                      <a:rPr lang="en-US" altLang="zh-CN" sz="2000" i="1" dirty="0">
                        <a:latin typeface="Cambria Math" panose="02040503050406030204" pitchFamily="18" charset="0"/>
                      </a:rPr>
                      <m:t>=</m:t>
                    </m:r>
                    <m:d>
                      <m:dPr>
                        <m:begChr m:val="["/>
                        <m:endChr m:val="]"/>
                        <m:ctrlPr>
                          <a:rPr lang="en-US" altLang="zh-CN" sz="2000" i="1" dirty="0">
                            <a:latin typeface="Cambria Math" panose="02040503050406030204" pitchFamily="18" charset="0"/>
                          </a:rPr>
                        </m:ctrlPr>
                      </m:dPr>
                      <m:e>
                        <m:m>
                          <m:mPr>
                            <m:mcs>
                              <m:mc>
                                <m:mcPr>
                                  <m:count m:val="1"/>
                                  <m:mcJc m:val="center"/>
                                </m:mcPr>
                              </m:mc>
                            </m:mcs>
                            <m:ctrlPr>
                              <a:rPr lang="en-US" altLang="zh-CN" sz="2000" i="1" dirty="0">
                                <a:latin typeface="Cambria Math" panose="02040503050406030204" pitchFamily="18" charset="0"/>
                              </a:rPr>
                            </m:ctrlPr>
                          </m:mPr>
                          <m:mr>
                            <m:e>
                              <m:r>
                                <m:rPr>
                                  <m:brk m:alnAt="7"/>
                                </m:rPr>
                                <a:rPr lang="en-US" altLang="zh-CN" sz="2000" i="1" dirty="0">
                                  <a:latin typeface="Cambria Math" panose="02040503050406030204" pitchFamily="18" charset="0"/>
                                </a:rPr>
                                <m:t>4</m:t>
                              </m:r>
                            </m:e>
                          </m:mr>
                          <m:mr>
                            <m:e>
                              <m:r>
                                <a:rPr lang="en-US" altLang="zh-CN" sz="2000" i="1" dirty="0">
                                  <a:latin typeface="Cambria Math" panose="02040503050406030204" pitchFamily="18" charset="0"/>
                                </a:rPr>
                                <m:t>5</m:t>
                              </m:r>
                            </m:e>
                          </m:mr>
                          <m:mr>
                            <m:e>
                              <m:r>
                                <a:rPr lang="en-US" altLang="zh-CN" sz="2000" i="1" dirty="0">
                                  <a:latin typeface="Cambria Math" panose="02040503050406030204" pitchFamily="18" charset="0"/>
                                </a:rPr>
                                <m:t>6</m:t>
                              </m:r>
                            </m:e>
                          </m:mr>
                        </m:m>
                      </m:e>
                    </m:d>
                  </m:oMath>
                </a14:m>
                <a:endParaRPr lang="en-US" altLang="zh-CN" sz="2000" dirty="0"/>
              </a:p>
              <a:p>
                <a:pPr marL="342900" indent="-342900">
                  <a:buFont typeface="Arial" panose="020B0604020202020204" pitchFamily="34" charset="0"/>
                  <a:buChar char="•"/>
                </a:pPr>
                <a:r>
                  <a:rPr lang="zh-CN" altLang="en-US" sz="2000" dirty="0"/>
                  <a:t>线性方程可以表示为：</a:t>
                </a:r>
                <a14:m>
                  <m:oMath xmlns:m="http://schemas.openxmlformats.org/officeDocument/2006/math">
                    <m:r>
                      <a:rPr lang="en-US" altLang="zh-CN" sz="2000" i="1">
                        <a:latin typeface="Cambria Math" panose="02040503050406030204" pitchFamily="18" charset="0"/>
                      </a:rPr>
                      <m:t>𝐴𝑥</m:t>
                    </m:r>
                    <m:r>
                      <a:rPr lang="en-US" altLang="zh-CN" sz="2000" i="1">
                        <a:latin typeface="Cambria Math" panose="02040503050406030204" pitchFamily="18" charset="0"/>
                      </a:rPr>
                      <m:t>=</m:t>
                    </m:r>
                    <m:r>
                      <a:rPr lang="en-US" altLang="zh-CN" sz="2000" i="1">
                        <a:latin typeface="Cambria Math" panose="02040503050406030204" pitchFamily="18" charset="0"/>
                      </a:rPr>
                      <m:t>𝐵</m:t>
                    </m:r>
                  </m:oMath>
                </a14:m>
                <a:endParaRPr lang="en-US" altLang="zh-CN" sz="2000" dirty="0"/>
              </a:p>
              <a:p>
                <a:pPr marL="342900" indent="-342900">
                  <a:buFont typeface="Arial" panose="020B0604020202020204" pitchFamily="34" charset="0"/>
                  <a:buChar char="•"/>
                </a:pPr>
                <a:r>
                  <a:rPr lang="zh-CN" altLang="en-US" sz="2000" dirty="0"/>
                  <a:t>求解上面方程组中的</a:t>
                </a:r>
                <a:r>
                  <a:rPr lang="en-US" altLang="zh-CN" sz="2000" dirty="0"/>
                  <a:t>x</a:t>
                </a:r>
                <a:r>
                  <a:rPr lang="zh-CN" altLang="en-US" sz="2000" dirty="0"/>
                  <a:t>，表示投资证券的数量，矩阵</a:t>
                </a:r>
                <a:r>
                  <a:rPr lang="en-US" altLang="zh-CN" sz="2000" dirty="0"/>
                  <a:t>A</a:t>
                </a:r>
                <a:r>
                  <a:rPr lang="zh-CN" altLang="en-US" sz="2000" dirty="0"/>
                  <a:t>必须要求逆，来用如下方程表示：</a:t>
                </a:r>
                <a:endParaRPr lang="en-US" altLang="zh-CN" sz="2000" dirty="0"/>
              </a:p>
              <a:p>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𝐴</m:t>
                          </m:r>
                        </m:e>
                        <m:sup>
                          <m:r>
                            <a:rPr lang="en-US" altLang="zh-CN" sz="2000" i="1">
                              <a:latin typeface="Cambria Math" panose="02040503050406030204" pitchFamily="18" charset="0"/>
                            </a:rPr>
                            <m:t>−1</m:t>
                          </m:r>
                        </m:sup>
                      </m:sSup>
                      <m:r>
                        <a:rPr lang="en-US" altLang="zh-CN" sz="2000" i="1">
                          <a:latin typeface="Cambria Math" panose="02040503050406030204" pitchFamily="18" charset="0"/>
                        </a:rPr>
                        <m:t>𝐵</m:t>
                      </m:r>
                    </m:oMath>
                  </m:oMathPara>
                </a14:m>
                <a:endParaRPr lang="en-US" altLang="zh-CN" sz="2000" dirty="0"/>
              </a:p>
              <a:p>
                <a:pPr marL="342900" indent="-342900">
                  <a:buFont typeface="Arial" panose="020B0604020202020204" pitchFamily="34" charset="0"/>
                  <a:buChar char="•"/>
                </a:pPr>
                <a:r>
                  <a:rPr lang="zh-CN" altLang="en-US" sz="2000" dirty="0"/>
                  <a:t>使用</a:t>
                </a:r>
                <a:r>
                  <a:rPr lang="en-US" altLang="zh-CN" sz="2000" dirty="0"/>
                  <a:t>Python</a:t>
                </a:r>
                <a:r>
                  <a:rPr lang="zh-CN" altLang="en-US" sz="2000" dirty="0"/>
                  <a:t>的</a:t>
                </a:r>
                <a:r>
                  <a:rPr lang="en-US" altLang="zh-CN" sz="2000" dirty="0" err="1"/>
                  <a:t>linalg.solve</a:t>
                </a:r>
                <a:r>
                  <a:rPr lang="zh-CN" altLang="en-US" sz="2000" dirty="0"/>
                  <a:t>函数来求解，结果表明这个资产组合应当需要</a:t>
                </a:r>
                <a:r>
                  <a:rPr lang="en-US" altLang="zh-CN" sz="2000" dirty="0"/>
                  <a:t>6</a:t>
                </a:r>
                <a:r>
                  <a:rPr lang="zh-CN" altLang="en-US" sz="2000" dirty="0"/>
                  <a:t>单位证券</a:t>
                </a:r>
                <a:r>
                  <a:rPr lang="en-US" altLang="zh-CN" sz="2000" dirty="0"/>
                  <a:t>a</a:t>
                </a:r>
                <a:r>
                  <a:rPr lang="zh-CN" altLang="en-US" sz="2000" dirty="0"/>
                  <a:t>的多头，</a:t>
                </a:r>
                <a:r>
                  <a:rPr lang="en-US" altLang="zh-CN" sz="2000" dirty="0"/>
                  <a:t>15</a:t>
                </a:r>
                <a:r>
                  <a:rPr lang="zh-CN" altLang="en-US" sz="2000" dirty="0"/>
                  <a:t>单位证券</a:t>
                </a:r>
                <a:r>
                  <a:rPr lang="en-US" altLang="zh-CN" sz="2000" dirty="0"/>
                  <a:t>b</a:t>
                </a:r>
                <a:r>
                  <a:rPr lang="zh-CN" altLang="en-US" sz="2000" dirty="0"/>
                  <a:t>的多头以及</a:t>
                </a:r>
                <a:r>
                  <a:rPr lang="en-US" altLang="zh-CN" sz="2000" dirty="0"/>
                  <a:t>23</a:t>
                </a:r>
                <a:r>
                  <a:rPr lang="zh-CN" altLang="en-US" sz="2000" dirty="0"/>
                  <a:t>单位空头证券</a:t>
                </a:r>
                <a:r>
                  <a:rPr lang="en-US" altLang="zh-CN" sz="2000" dirty="0"/>
                  <a:t>c</a:t>
                </a:r>
                <a:r>
                  <a:rPr lang="zh-CN" altLang="en-US" sz="2000" dirty="0"/>
                  <a:t>。</a:t>
                </a:r>
                <a:endParaRPr lang="zh-CN" altLang="en-US" sz="2000" dirty="0"/>
              </a:p>
              <a:p>
                <a:pPr marL="285750" indent="-285750">
                  <a:buFont typeface="Arial" panose="020B0604020202020204" pitchFamily="34" charset="0"/>
                  <a:buChar char="•"/>
                </a:pPr>
                <a:r>
                  <a:rPr lang="zh-CN" altLang="en-US" sz="2000" dirty="0"/>
                  <a:t>在资产组合管理中，我们可以使用矩阵方程组系统来求解证券分配的最优权重，给定一系列的约束条件。随着资产组合中证券数量的增加，矩阵</a:t>
                </a:r>
                <a:r>
                  <a:rPr lang="en-US" altLang="zh-CN" sz="2000" dirty="0"/>
                  <a:t>A</a:t>
                </a:r>
                <a:r>
                  <a:rPr lang="zh-CN" altLang="en-US" sz="2000" dirty="0"/>
                  <a:t>的规模会增大，计算</a:t>
                </a:r>
                <a:r>
                  <a:rPr lang="en-US" altLang="zh-CN" sz="2000" dirty="0"/>
                  <a:t>A</a:t>
                </a:r>
                <a:r>
                  <a:rPr lang="zh-CN" altLang="en-US" sz="2000" dirty="0"/>
                  <a:t>的逆会变得较为消耗。因此，我们可以考虑例如</a:t>
                </a:r>
                <a:r>
                  <a:rPr lang="en-US" altLang="zh-CN" sz="2000" dirty="0" err="1"/>
                  <a:t>Cholesky</a:t>
                </a:r>
                <a:r>
                  <a:rPr lang="zh-CN" altLang="en-US" sz="2000" dirty="0"/>
                  <a:t>分解，</a:t>
                </a:r>
                <a:r>
                  <a:rPr lang="en-US" altLang="zh-CN" sz="2000" dirty="0"/>
                  <a:t>LU</a:t>
                </a:r>
                <a:r>
                  <a:rPr lang="zh-CN" altLang="en-US" sz="2000" dirty="0"/>
                  <a:t>分解，</a:t>
                </a:r>
                <a:r>
                  <a:rPr lang="en-US" altLang="zh-CN" sz="2000" dirty="0"/>
                  <a:t>QR</a:t>
                </a:r>
                <a:r>
                  <a:rPr lang="zh-CN" altLang="en-US" sz="2000" dirty="0"/>
                  <a:t>分解，</a:t>
                </a:r>
                <a:r>
                  <a:rPr lang="en-US" altLang="zh-CN" sz="2000" dirty="0"/>
                  <a:t>Jacobi</a:t>
                </a:r>
                <a:r>
                  <a:rPr lang="zh-CN" altLang="en-US" sz="2000" dirty="0"/>
                  <a:t>或者</a:t>
                </a:r>
                <a:r>
                  <a:rPr lang="en-US" altLang="zh-CN" sz="2000" dirty="0"/>
                  <a:t>Gauss-Seidel</a:t>
                </a:r>
                <a:r>
                  <a:rPr lang="zh-CN" altLang="en-US" sz="2000" dirty="0"/>
                  <a:t>方法来将矩阵</a:t>
                </a:r>
                <a:r>
                  <a:rPr lang="en-US" altLang="zh-CN" sz="2000" dirty="0"/>
                  <a:t>A</a:t>
                </a:r>
                <a:r>
                  <a:rPr lang="zh-CN" altLang="en-US" sz="2000" dirty="0"/>
                  <a:t>进行简化来提升计算的效率。</a:t>
                </a:r>
              </a:p>
              <a:p>
                <a:pPr marL="285750" indent="-285750">
                  <a:buFont typeface="Arial" panose="020B0604020202020204" pitchFamily="34" charset="0"/>
                  <a:buChar char="•"/>
                </a:pPr>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5522859"/>
              </a:xfrm>
              <a:prstGeom prst="rect">
                <a:avLst/>
              </a:prstGeom>
              <a:blipFill>
                <a:blip r:embed="rId2"/>
                <a:stretch>
                  <a:fillRect l="-728" t="-883" r="-2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使用矩阵求解线性方程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705875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4456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000" dirty="0"/>
                  <a:t>LU</a:t>
                </a:r>
                <a:r>
                  <a:rPr lang="zh-CN" altLang="en-US" sz="2000" dirty="0"/>
                  <a:t>分解，全称是</a:t>
                </a:r>
                <a:r>
                  <a:rPr lang="en-US" altLang="zh-CN" sz="2000" dirty="0"/>
                  <a:t>lower-upper</a:t>
                </a:r>
                <a:r>
                  <a:rPr lang="zh-CN" altLang="en-US" sz="2000" dirty="0"/>
                  <a:t>因子化，是求解线性方程方阵系统的一种方法。根据它的名字，</a:t>
                </a:r>
                <a:r>
                  <a:rPr lang="en-US" altLang="zh-CN" sz="2000" dirty="0"/>
                  <a:t>LU</a:t>
                </a:r>
                <a:r>
                  <a:rPr lang="zh-CN" altLang="en-US" sz="2000" dirty="0"/>
                  <a:t>分解将矩阵</a:t>
                </a:r>
                <a:r>
                  <a:rPr lang="en-US" altLang="zh-CN" sz="2000" dirty="0"/>
                  <a:t>A</a:t>
                </a:r>
                <a:r>
                  <a:rPr lang="zh-CN" altLang="en-US" sz="2000" dirty="0"/>
                  <a:t>分解为两个矩阵的乘积，一个下三角矩阵</a:t>
                </a:r>
                <a:r>
                  <a:rPr lang="en-US" altLang="zh-CN" sz="2000" dirty="0"/>
                  <a:t>L</a:t>
                </a:r>
                <a:r>
                  <a:rPr lang="zh-CN" altLang="en-US" sz="2000" dirty="0"/>
                  <a:t>和一个上三角矩阵</a:t>
                </a:r>
                <a:r>
                  <a:rPr lang="en-US" altLang="zh-CN" sz="2000" dirty="0"/>
                  <a:t>U</a:t>
                </a:r>
                <a:r>
                  <a:rPr lang="zh-CN" altLang="en-US" sz="2000" dirty="0"/>
                  <a:t>，分解可以表达如下：</a:t>
                </a:r>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𝐴</m:t>
                      </m:r>
                      <m:r>
                        <a:rPr lang="en-US" altLang="zh-CN" sz="2000" i="1">
                          <a:latin typeface="Cambria Math" panose="02040503050406030204" pitchFamily="18" charset="0"/>
                        </a:rPr>
                        <m:t>=</m:t>
                      </m:r>
                      <m:r>
                        <a:rPr lang="en-US" altLang="zh-CN" sz="2000" i="1">
                          <a:latin typeface="Cambria Math" panose="02040503050406030204" pitchFamily="18" charset="0"/>
                        </a:rPr>
                        <m:t>𝐿𝑈</m:t>
                      </m:r>
                    </m:oMath>
                  </m:oMathPara>
                </a14:m>
                <a:endParaRPr lang="en-US" altLang="zh-CN" sz="20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000" i="1">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𝑎</m:t>
                                </m:r>
                              </m:e>
                              <m:e>
                                <m:r>
                                  <a:rPr lang="en-US" altLang="zh-CN" sz="2000" i="1">
                                    <a:latin typeface="Cambria Math" panose="02040503050406030204" pitchFamily="18" charset="0"/>
                                  </a:rPr>
                                  <m:t>𝑏</m:t>
                                </m:r>
                              </m:e>
                              <m:e>
                                <m:r>
                                  <a:rPr lang="en-US" altLang="zh-CN" sz="2000" i="1">
                                    <a:latin typeface="Cambria Math" panose="02040503050406030204" pitchFamily="18" charset="0"/>
                                  </a:rPr>
                                  <m:t>𝑐</m:t>
                                </m:r>
                              </m:e>
                            </m:mr>
                            <m:mr>
                              <m:e>
                                <m:r>
                                  <a:rPr lang="en-US" altLang="zh-CN" sz="2000" i="1">
                                    <a:latin typeface="Cambria Math" panose="02040503050406030204" pitchFamily="18" charset="0"/>
                                  </a:rPr>
                                  <m:t>𝑑</m:t>
                                </m:r>
                              </m:e>
                              <m:e>
                                <m:r>
                                  <a:rPr lang="en-US" altLang="zh-CN" sz="2000" i="1">
                                    <a:latin typeface="Cambria Math" panose="02040503050406030204" pitchFamily="18" charset="0"/>
                                  </a:rPr>
                                  <m:t>𝑒</m:t>
                                </m:r>
                              </m:e>
                              <m:e>
                                <m:r>
                                  <a:rPr lang="en-US" altLang="zh-CN" sz="2000" i="1">
                                    <a:latin typeface="Cambria Math" panose="02040503050406030204" pitchFamily="18" charset="0"/>
                                  </a:rPr>
                                  <m:t>𝑓</m:t>
                                </m:r>
                              </m:e>
                            </m:mr>
                            <m:mr>
                              <m:e>
                                <m:r>
                                  <a:rPr lang="en-US" altLang="zh-CN" sz="2000" i="1">
                                    <a:latin typeface="Cambria Math" panose="02040503050406030204" pitchFamily="18" charset="0"/>
                                  </a:rPr>
                                  <m:t>𝑔</m:t>
                                </m:r>
                              </m:e>
                              <m:e>
                                <m:r>
                                  <a:rPr lang="en-US" altLang="zh-CN" sz="2000" i="1">
                                    <a:latin typeface="Cambria Math" panose="02040503050406030204" pitchFamily="18" charset="0"/>
                                  </a:rPr>
                                  <m:t>h</m:t>
                                </m:r>
                              </m:e>
                              <m:e>
                                <m:r>
                                  <a:rPr lang="en-US" altLang="zh-CN" sz="2000" i="1">
                                    <a:latin typeface="Cambria Math" panose="02040503050406030204" pitchFamily="18" charset="0"/>
                                  </a:rPr>
                                  <m:t>𝑖</m:t>
                                </m:r>
                              </m:e>
                            </m:mr>
                          </m:m>
                        </m:e>
                      </m:d>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11</m:t>
                                    </m:r>
                                  </m:sub>
                                </m:sSub>
                              </m:e>
                              <m:e>
                                <m:r>
                                  <a:rPr lang="en-US" altLang="zh-CN" sz="2000" i="1">
                                    <a:latin typeface="Cambria Math" panose="02040503050406030204" pitchFamily="18" charset="0"/>
                                  </a:rPr>
                                  <m:t>0</m:t>
                                </m:r>
                              </m:e>
                              <m:e>
                                <m:r>
                                  <a:rPr lang="en-US" altLang="zh-CN" sz="2000" i="1">
                                    <a:latin typeface="Cambria Math" panose="02040503050406030204" pitchFamily="18" charset="0"/>
                                  </a:rPr>
                                  <m:t>0</m:t>
                                </m:r>
                              </m:e>
                            </m:m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21</m:t>
                                    </m:r>
                                  </m:sub>
                                </m:sSub>
                              </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22</m:t>
                                    </m:r>
                                  </m:sub>
                                </m:sSub>
                              </m:e>
                              <m:e>
                                <m:r>
                                  <a:rPr lang="en-US" altLang="zh-CN" sz="2000" i="1">
                                    <a:latin typeface="Cambria Math" panose="02040503050406030204" pitchFamily="18" charset="0"/>
                                  </a:rPr>
                                  <m:t>0</m:t>
                                </m:r>
                              </m:e>
                            </m:m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31</m:t>
                                    </m:r>
                                  </m:sub>
                                </m:sSub>
                              </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32</m:t>
                                    </m:r>
                                  </m:sub>
                                </m:sSub>
                              </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33</m:t>
                                    </m:r>
                                  </m:sub>
                                </m:sSub>
                              </m:e>
                            </m:mr>
                          </m:m>
                        </m:e>
                      </m:d>
                      <m:r>
                        <a:rPr lang="en-US" altLang="zh-CN" sz="2000" i="1">
                          <a:latin typeface="Cambria Math" panose="02040503050406030204" pitchFamily="18" charset="0"/>
                          <a:ea typeface="Cambria Math" panose="02040503050406030204" pitchFamily="18" charset="0"/>
                        </a:rPr>
                        <m:t>×</m:t>
                      </m:r>
                      <m:d>
                        <m:dPr>
                          <m:begChr m:val="["/>
                          <m:endChr m:val="]"/>
                          <m:ctrlPr>
                            <a:rPr lang="en-US" altLang="zh-CN" sz="2000" i="1">
                              <a:latin typeface="Cambria Math" panose="02040503050406030204" pitchFamily="18" charset="0"/>
                              <a:ea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ea typeface="Cambria Math" panose="02040503050406030204" pitchFamily="18" charset="0"/>
                                </a:rPr>
                              </m:ctrlPr>
                            </m:mPr>
                            <m:mr>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𝑢</m:t>
                                    </m:r>
                                  </m:e>
                                  <m:sub>
                                    <m:r>
                                      <a:rPr lang="en-US" altLang="zh-CN" sz="2000" i="1">
                                        <a:latin typeface="Cambria Math" panose="02040503050406030204" pitchFamily="18" charset="0"/>
                                        <a:ea typeface="Cambria Math" panose="02040503050406030204" pitchFamily="18" charset="0"/>
                                      </a:rPr>
                                      <m:t>11</m:t>
                                    </m:r>
                                  </m:sub>
                                </m:sSub>
                              </m:e>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𝑢</m:t>
                                    </m:r>
                                  </m:e>
                                  <m:sub>
                                    <m:r>
                                      <a:rPr lang="en-US" altLang="zh-CN" sz="2000" i="1">
                                        <a:latin typeface="Cambria Math" panose="02040503050406030204" pitchFamily="18" charset="0"/>
                                        <a:ea typeface="Cambria Math" panose="02040503050406030204" pitchFamily="18" charset="0"/>
                                      </a:rPr>
                                      <m:t>12</m:t>
                                    </m:r>
                                  </m:sub>
                                </m:sSub>
                              </m:e>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𝑢</m:t>
                                    </m:r>
                                  </m:e>
                                  <m:sub>
                                    <m:r>
                                      <a:rPr lang="en-US" altLang="zh-CN" sz="2000" i="1">
                                        <a:latin typeface="Cambria Math" panose="02040503050406030204" pitchFamily="18" charset="0"/>
                                        <a:ea typeface="Cambria Math" panose="02040503050406030204" pitchFamily="18" charset="0"/>
                                      </a:rPr>
                                      <m:t>13</m:t>
                                    </m:r>
                                  </m:sub>
                                </m:sSub>
                              </m:e>
                            </m:mr>
                            <m:mr>
                              <m:e>
                                <m:r>
                                  <a:rPr lang="en-US" altLang="zh-CN" sz="2000" i="1">
                                    <a:latin typeface="Cambria Math" panose="02040503050406030204" pitchFamily="18" charset="0"/>
                                    <a:ea typeface="Cambria Math" panose="02040503050406030204" pitchFamily="18" charset="0"/>
                                  </a:rPr>
                                  <m:t>0</m:t>
                                </m:r>
                              </m:e>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𝑢</m:t>
                                    </m:r>
                                  </m:e>
                                  <m:sub>
                                    <m:r>
                                      <a:rPr lang="en-US" altLang="zh-CN" sz="2000" i="1">
                                        <a:latin typeface="Cambria Math" panose="02040503050406030204" pitchFamily="18" charset="0"/>
                                        <a:ea typeface="Cambria Math" panose="02040503050406030204" pitchFamily="18" charset="0"/>
                                      </a:rPr>
                                      <m:t>22</m:t>
                                    </m:r>
                                  </m:sub>
                                </m:sSub>
                              </m:e>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𝑢</m:t>
                                    </m:r>
                                  </m:e>
                                  <m:sub>
                                    <m:r>
                                      <a:rPr lang="en-US" altLang="zh-CN" sz="2000" i="1">
                                        <a:latin typeface="Cambria Math" panose="02040503050406030204" pitchFamily="18" charset="0"/>
                                        <a:ea typeface="Cambria Math" panose="02040503050406030204" pitchFamily="18" charset="0"/>
                                      </a:rPr>
                                      <m:t>23</m:t>
                                    </m:r>
                                  </m:sub>
                                </m:sSub>
                              </m:e>
                            </m:mr>
                            <m:mr>
                              <m:e>
                                <m:r>
                                  <a:rPr lang="en-US" altLang="zh-CN" sz="2000" i="1">
                                    <a:latin typeface="Cambria Math" panose="02040503050406030204" pitchFamily="18" charset="0"/>
                                    <a:ea typeface="Cambria Math" panose="02040503050406030204" pitchFamily="18" charset="0"/>
                                  </a:rPr>
                                  <m:t>0</m:t>
                                </m:r>
                              </m:e>
                              <m:e>
                                <m:r>
                                  <a:rPr lang="en-US" altLang="zh-CN" sz="2000" i="1">
                                    <a:latin typeface="Cambria Math" panose="02040503050406030204" pitchFamily="18" charset="0"/>
                                    <a:ea typeface="Cambria Math" panose="02040503050406030204" pitchFamily="18" charset="0"/>
                                  </a:rPr>
                                  <m:t>0</m:t>
                                </m:r>
                              </m:e>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𝑢</m:t>
                                    </m:r>
                                  </m:e>
                                  <m:sub>
                                    <m:r>
                                      <a:rPr lang="en-US" altLang="zh-CN" sz="2000" i="1">
                                        <a:latin typeface="Cambria Math" panose="02040503050406030204" pitchFamily="18" charset="0"/>
                                        <a:ea typeface="Cambria Math" panose="02040503050406030204" pitchFamily="18" charset="0"/>
                                      </a:rPr>
                                      <m:t>33</m:t>
                                    </m:r>
                                  </m:sub>
                                </m:sSub>
                              </m:e>
                            </m:mr>
                          </m:m>
                        </m:e>
                      </m:d>
                    </m:oMath>
                  </m:oMathPara>
                </a14:m>
                <a:endParaRPr lang="en-US" altLang="zh-CN" sz="2000" dirty="0"/>
              </a:p>
              <a:p>
                <a:pPr marL="342900" indent="-342900">
                  <a:buFont typeface="Arial" panose="020B0604020202020204" pitchFamily="34" charset="0"/>
                  <a:buChar char="•"/>
                </a:pPr>
                <a:r>
                  <a:rPr lang="zh-CN" altLang="en-US" sz="2000" dirty="0"/>
                  <a:t>这样，我们可以看到</a:t>
                </a:r>
                <a14:m>
                  <m:oMath xmlns:m="http://schemas.openxmlformats.org/officeDocument/2006/math">
                    <m:r>
                      <a:rPr lang="en-US" altLang="zh-CN" sz="2000" i="1">
                        <a:latin typeface="Cambria Math" panose="02040503050406030204" pitchFamily="18" charset="0"/>
                      </a:rPr>
                      <m:t>𝑎</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11</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𝑢</m:t>
                        </m:r>
                      </m:e>
                      <m:sub>
                        <m:r>
                          <a:rPr lang="en-US" altLang="zh-CN" sz="2000" i="1">
                            <a:latin typeface="Cambria Math" panose="02040503050406030204" pitchFamily="18" charset="0"/>
                          </a:rPr>
                          <m:t>11</m:t>
                        </m:r>
                      </m:sub>
                    </m:sSub>
                    <m:r>
                      <a:rPr lang="zh-CN" altLang="en-US" sz="2000" i="1">
                        <a:latin typeface="Cambria Math" panose="02040503050406030204" pitchFamily="18" charset="0"/>
                      </a:rPr>
                      <m:t>，</m:t>
                    </m:r>
                    <m:r>
                      <a:rPr lang="en-US" altLang="zh-CN" sz="2000" i="1">
                        <a:latin typeface="Cambria Math" panose="02040503050406030204" pitchFamily="18" charset="0"/>
                      </a:rPr>
                      <m:t>𝑏</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11</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𝑢</m:t>
                        </m:r>
                      </m:e>
                      <m:sub>
                        <m:r>
                          <a:rPr lang="en-US" altLang="zh-CN" sz="2000" i="1">
                            <a:latin typeface="Cambria Math" panose="02040503050406030204" pitchFamily="18" charset="0"/>
                          </a:rPr>
                          <m:t>12</m:t>
                        </m:r>
                      </m:sub>
                    </m:sSub>
                  </m:oMath>
                </a14:m>
                <a:r>
                  <a:rPr lang="zh-CN" altLang="en-US" sz="2000" dirty="0"/>
                  <a:t>等。所谓下三角矩阵，就是指在下三角有值，而其他部分为</a:t>
                </a:r>
                <a:r>
                  <a:rPr lang="en-US" altLang="zh-CN" sz="2000" dirty="0"/>
                  <a:t>0</a:t>
                </a:r>
                <a:r>
                  <a:rPr lang="zh-CN" altLang="en-US" sz="2000" dirty="0"/>
                  <a:t>的矩阵，上三角矩阵也可以类似定义。</a:t>
                </a:r>
                <a:endParaRPr lang="en-US" altLang="zh-CN" sz="2000" dirty="0"/>
              </a:p>
              <a:p>
                <a:pPr marL="342900" indent="-342900">
                  <a:buFont typeface="Arial" panose="020B0604020202020204" pitchFamily="34" charset="0"/>
                  <a:buChar char="•"/>
                </a:pPr>
                <a:r>
                  <a:rPr lang="en-US" altLang="zh-CN" sz="2000" dirty="0"/>
                  <a:t>LU</a:t>
                </a:r>
                <a:r>
                  <a:rPr lang="zh-CN" altLang="en-US" sz="2000" dirty="0"/>
                  <a:t>分解比</a:t>
                </a:r>
                <a:r>
                  <a:rPr lang="en-US" altLang="zh-CN" sz="2000" dirty="0" err="1"/>
                  <a:t>Cholesky</a:t>
                </a:r>
                <a:r>
                  <a:rPr lang="zh-CN" altLang="en-US" sz="2000" dirty="0"/>
                  <a:t>分解的一个优势是对于任何方阵它都能够应用，而</a:t>
                </a:r>
                <a:r>
                  <a:rPr lang="en-US" altLang="zh-CN" sz="2000" dirty="0" err="1"/>
                  <a:t>Cholesky</a:t>
                </a:r>
                <a:r>
                  <a:rPr lang="zh-CN" altLang="en-US" sz="2000" dirty="0"/>
                  <a:t>分解只能用于对称正定矩阵。</a:t>
                </a:r>
                <a:endParaRPr lang="zh-CN" altLang="en-US" sz="2000" dirty="0"/>
              </a:p>
              <a:p>
                <a:pPr marL="285750" indent="-285750">
                  <a:buFont typeface="Arial" panose="020B0604020202020204" pitchFamily="34" charset="0"/>
                  <a:buChar char="•"/>
                </a:pPr>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4456092"/>
              </a:xfrm>
              <a:prstGeom prst="rect">
                <a:avLst/>
              </a:prstGeom>
              <a:blipFill>
                <a:blip r:embed="rId2"/>
                <a:stretch>
                  <a:fillRect l="-728" t="-1094" r="-8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LU</a:t>
            </a:r>
            <a:r>
              <a:rPr lang="zh-CN" altLang="en-US" sz="2400" dirty="0"/>
              <a:t>分解</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0170915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4291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000" dirty="0"/>
                  <a:t>回忆之前</a:t>
                </a:r>
                <a:r>
                  <a:rPr lang="en-US" altLang="zh-CN" sz="2000" dirty="0"/>
                  <a:t>3</a:t>
                </a:r>
                <a:r>
                  <a:rPr lang="zh-CN" altLang="en-US" sz="2000" dirty="0"/>
                  <a:t>乘</a:t>
                </a:r>
                <a:r>
                  <a:rPr lang="en-US" altLang="zh-CN" sz="2000" dirty="0"/>
                  <a:t>3</a:t>
                </a:r>
                <a:r>
                  <a:rPr lang="zh-CN" altLang="en-US" sz="2000" dirty="0"/>
                  <a:t>矩阵</a:t>
                </a:r>
                <a:r>
                  <a:rPr lang="en-US" altLang="zh-CN" sz="2000" dirty="0"/>
                  <a:t>A</a:t>
                </a:r>
                <a:r>
                  <a:rPr lang="zh-CN" altLang="en-US" sz="2000" dirty="0"/>
                  <a:t>，这一次，我们使用</a:t>
                </a:r>
                <a:r>
                  <a:rPr lang="en-US" altLang="zh-CN" sz="2000" dirty="0" err="1"/>
                  <a:t>SciPy</a:t>
                </a:r>
                <a:r>
                  <a:rPr lang="zh-CN" altLang="en-US" sz="2000" dirty="0"/>
                  <a:t>模块的</a:t>
                </a:r>
                <a:r>
                  <a:rPr lang="en-US" altLang="zh-CN" sz="2000" dirty="0" err="1"/>
                  <a:t>linalg</a:t>
                </a:r>
                <a:r>
                  <a:rPr lang="zh-CN" altLang="en-US" sz="2000" dirty="0"/>
                  <a:t>包来进行</a:t>
                </a:r>
                <a:r>
                  <a:rPr lang="en-US" altLang="zh-CN" sz="2000" dirty="0"/>
                  <a:t>LU</a:t>
                </a:r>
                <a:r>
                  <a:rPr lang="zh-CN" altLang="en-US" sz="2000" dirty="0"/>
                  <a:t>分解。</a:t>
                </a:r>
                <a:endParaRPr lang="en-US" altLang="zh-CN" sz="2000" dirty="0"/>
              </a:p>
              <a:p>
                <a:pPr marL="342900" indent="-342900">
                  <a:buFont typeface="Arial" panose="020B0604020202020204" pitchFamily="34" charset="0"/>
                  <a:buChar char="•"/>
                </a:pPr>
                <a:r>
                  <a:rPr lang="zh-CN" altLang="en-US" sz="2000" dirty="0"/>
                  <a:t>注意这里我们使用了</a:t>
                </a:r>
                <a:r>
                  <a:rPr lang="en-US" altLang="zh-CN" sz="2000" dirty="0" err="1"/>
                  <a:t>scipy.linalg</a:t>
                </a:r>
                <a:r>
                  <a:rPr lang="zh-CN" altLang="en-US" sz="2000" dirty="0"/>
                  <a:t>的</a:t>
                </a:r>
                <a:r>
                  <a:rPr lang="en-US" altLang="zh-CN" sz="2000" dirty="0" err="1"/>
                  <a:t>lu_factor</a:t>
                </a:r>
                <a:r>
                  <a:rPr lang="zh-CN" altLang="en-US" sz="2000" dirty="0"/>
                  <a:t>函数，这给出</a:t>
                </a:r>
                <a:r>
                  <a:rPr lang="en-US" altLang="zh-CN" sz="2000" dirty="0"/>
                  <a:t>A</a:t>
                </a:r>
                <a:r>
                  <a:rPr lang="zh-CN" altLang="en-US" sz="2000" dirty="0"/>
                  <a:t>矩阵的</a:t>
                </a:r>
                <a:r>
                  <a:rPr lang="en-US" altLang="zh-CN" sz="2000" dirty="0"/>
                  <a:t>LU</a:t>
                </a:r>
                <a:r>
                  <a:rPr lang="zh-CN" altLang="en-US" sz="2000" dirty="0"/>
                  <a:t>分解值，存为</a:t>
                </a:r>
                <a:r>
                  <a:rPr lang="en-US" altLang="zh-CN" sz="2000" dirty="0"/>
                  <a:t>LU</a:t>
                </a:r>
                <a:r>
                  <a:rPr lang="zh-CN" altLang="en-US" sz="2000" dirty="0"/>
                  <a:t>变量。然后，使用</a:t>
                </a:r>
                <a:r>
                  <a:rPr lang="en-US" altLang="zh-CN" sz="2000" dirty="0" err="1"/>
                  <a:t>lu_solve</a:t>
                </a:r>
                <a:r>
                  <a:rPr lang="zh-CN" altLang="en-US" sz="2000" dirty="0"/>
                  <a:t>函数来代入</a:t>
                </a:r>
                <a:r>
                  <a:rPr lang="en-US" altLang="zh-CN" sz="2000" dirty="0"/>
                  <a:t>LU</a:t>
                </a:r>
                <a:r>
                  <a:rPr lang="zh-CN" altLang="en-US" sz="2000" dirty="0"/>
                  <a:t>分解和向量</a:t>
                </a:r>
                <a:r>
                  <a:rPr lang="en-US" altLang="zh-CN" sz="2000" dirty="0"/>
                  <a:t>B</a:t>
                </a:r>
                <a:r>
                  <a:rPr lang="zh-CN" altLang="en-US" sz="2000" dirty="0"/>
                  <a:t>求解方程组。</a:t>
                </a:r>
                <a:endParaRPr lang="en-US" altLang="zh-CN" sz="2000" dirty="0"/>
              </a:p>
              <a:p>
                <a:pPr marL="342900" indent="-342900">
                  <a:buFont typeface="Arial" panose="020B0604020202020204" pitchFamily="34" charset="0"/>
                  <a:buChar char="•"/>
                </a:pPr>
                <a:r>
                  <a:rPr lang="zh-CN" altLang="en-US" sz="2000" dirty="0"/>
                  <a:t>我们可以使用</a:t>
                </a:r>
                <a:r>
                  <a:rPr lang="en-US" altLang="zh-CN" sz="2000" dirty="0" err="1"/>
                  <a:t>lu</a:t>
                </a:r>
                <a:r>
                  <a:rPr lang="zh-CN" altLang="en-US" sz="2000" dirty="0"/>
                  <a:t>函数来显示矩阵</a:t>
                </a:r>
                <a:r>
                  <a:rPr lang="en-US" altLang="zh-CN" sz="2000" dirty="0"/>
                  <a:t>A</a:t>
                </a:r>
                <a:r>
                  <a:rPr lang="zh-CN" altLang="en-US" sz="2000" dirty="0"/>
                  <a:t>的</a:t>
                </a:r>
                <a:r>
                  <a:rPr lang="en-US" altLang="zh-CN" sz="2000" dirty="0"/>
                  <a:t>LU</a:t>
                </a:r>
                <a:r>
                  <a:rPr lang="zh-CN" altLang="en-US" sz="2000" dirty="0"/>
                  <a:t>分解的结果。</a:t>
                </a:r>
                <a:r>
                  <a:rPr lang="en-US" altLang="zh-CN" sz="2000" dirty="0" err="1"/>
                  <a:t>lu</a:t>
                </a:r>
                <a:r>
                  <a:rPr lang="zh-CN" altLang="en-US" sz="2000" dirty="0"/>
                  <a:t>函数包含三个变量：排列矩阵</a:t>
                </a:r>
                <a:r>
                  <a:rPr lang="en-US" altLang="zh-CN" sz="2000" dirty="0"/>
                  <a:t>P</a:t>
                </a:r>
                <a:r>
                  <a:rPr lang="zh-CN" altLang="en-US" sz="2000" dirty="0"/>
                  <a:t>，下三角矩阵</a:t>
                </a:r>
                <a:r>
                  <a:rPr lang="en-US" altLang="zh-CN" sz="2000" dirty="0"/>
                  <a:t>L</a:t>
                </a:r>
                <a:r>
                  <a:rPr lang="zh-CN" altLang="en-US" sz="2000" dirty="0"/>
                  <a:t>和上三角矩阵</a:t>
                </a:r>
                <a:r>
                  <a:rPr lang="en-US" altLang="zh-CN" sz="2000" dirty="0"/>
                  <a:t>U</a:t>
                </a:r>
                <a:r>
                  <a:rPr lang="zh-CN" altLang="en-US" sz="2000" dirty="0"/>
                  <a:t>。</a:t>
                </a:r>
                <a:endParaRPr lang="en-US" altLang="zh-CN" sz="2000" dirty="0"/>
              </a:p>
              <a:p>
                <a:pPr marL="342900" indent="-342900">
                  <a:buFont typeface="Arial" panose="020B0604020202020204" pitchFamily="34" charset="0"/>
                  <a:buChar char="•"/>
                </a:pPr>
                <a:r>
                  <a:rPr lang="en-US" altLang="zh-CN" sz="2000" dirty="0"/>
                  <a:t>LU</a:t>
                </a:r>
                <a:r>
                  <a:rPr lang="zh-CN" altLang="en-US" sz="2000" dirty="0"/>
                  <a:t>分解可以被看做是</a:t>
                </a:r>
                <a:r>
                  <a:rPr lang="en-US" altLang="zh-CN" sz="2000" dirty="0"/>
                  <a:t>Gaussian</a:t>
                </a:r>
                <a:r>
                  <a:rPr lang="zh-CN" altLang="en-US" sz="2000" dirty="0"/>
                  <a:t>消元的矩阵形式，对两个简单的矩阵操作：上三角矩阵和下三角矩阵。</a:t>
                </a:r>
                <a:endParaRPr lang="en-US" altLang="zh-CN" sz="2000" dirty="0"/>
              </a:p>
              <a:p>
                <a:pPr marL="342900" indent="-342900">
                  <a:buFont typeface="Arial" panose="020B0604020202020204" pitchFamily="34" charset="0"/>
                  <a:buChar char="•"/>
                </a:pPr>
                <a:r>
                  <a:rPr lang="zh-CN" altLang="en-US" sz="2000" dirty="0"/>
                  <a:t>我们可以打印出这些变量，以及如下的</a:t>
                </a:r>
                <a:r>
                  <a:rPr lang="en-US" altLang="zh-CN" sz="2000" dirty="0"/>
                  <a:t>LU</a:t>
                </a:r>
                <a:r>
                  <a:rPr lang="zh-CN" altLang="en-US" sz="2000" dirty="0"/>
                  <a:t>分解与矩阵</a:t>
                </a:r>
                <a:r>
                  <a:rPr lang="en-US" altLang="zh-CN" sz="2000" dirty="0"/>
                  <a:t>A</a:t>
                </a:r>
                <a:r>
                  <a:rPr lang="zh-CN" altLang="en-US" sz="2000" dirty="0"/>
                  <a:t>的关系。</a:t>
                </a:r>
                <a:endParaRPr lang="en-US" altLang="zh-CN" sz="2000" dirty="0"/>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𝐴</m:t>
                      </m:r>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2</m:t>
                                </m:r>
                              </m:e>
                              <m:e>
                                <m:r>
                                  <a:rPr lang="en-US" altLang="zh-CN" sz="2000" i="1">
                                    <a:latin typeface="Cambria Math" panose="02040503050406030204" pitchFamily="18" charset="0"/>
                                  </a:rPr>
                                  <m:t>1</m:t>
                                </m:r>
                              </m:e>
                              <m:e>
                                <m:r>
                                  <a:rPr lang="en-US" altLang="zh-CN" sz="2000" i="1">
                                    <a:latin typeface="Cambria Math" panose="02040503050406030204" pitchFamily="18" charset="0"/>
                                  </a:rPr>
                                  <m:t>1</m:t>
                                </m:r>
                              </m:e>
                            </m:mr>
                            <m:mr>
                              <m:e>
                                <m:r>
                                  <a:rPr lang="en-US" altLang="zh-CN" sz="2000" i="1">
                                    <a:latin typeface="Cambria Math" panose="02040503050406030204" pitchFamily="18" charset="0"/>
                                  </a:rPr>
                                  <m:t>1</m:t>
                                </m:r>
                              </m:e>
                              <m:e>
                                <m:r>
                                  <a:rPr lang="en-US" altLang="zh-CN" sz="2000" i="1">
                                    <a:latin typeface="Cambria Math" panose="02040503050406030204" pitchFamily="18" charset="0"/>
                                  </a:rPr>
                                  <m:t>3</m:t>
                                </m:r>
                              </m:e>
                              <m:e>
                                <m:r>
                                  <a:rPr lang="en-US" altLang="zh-CN" sz="2000" i="1">
                                    <a:latin typeface="Cambria Math" panose="02040503050406030204" pitchFamily="18" charset="0"/>
                                  </a:rPr>
                                  <m:t>2</m:t>
                                </m:r>
                              </m:e>
                            </m:mr>
                            <m:mr>
                              <m:e>
                                <m:r>
                                  <a:rPr lang="en-US" altLang="zh-CN" sz="2000" i="1">
                                    <a:latin typeface="Cambria Math" panose="02040503050406030204" pitchFamily="18" charset="0"/>
                                  </a:rPr>
                                  <m:t>1</m:t>
                                </m:r>
                              </m:e>
                              <m:e>
                                <m:r>
                                  <a:rPr lang="en-US" altLang="zh-CN" sz="2000" i="1">
                                    <a:latin typeface="Cambria Math" panose="02040503050406030204" pitchFamily="18" charset="0"/>
                                  </a:rPr>
                                  <m:t>0</m:t>
                                </m:r>
                              </m:e>
                              <m:e>
                                <m:r>
                                  <a:rPr lang="en-US" altLang="zh-CN" sz="2000" i="1">
                                    <a:latin typeface="Cambria Math" panose="02040503050406030204" pitchFamily="18" charset="0"/>
                                  </a:rPr>
                                  <m:t>0</m:t>
                                </m:r>
                              </m:e>
                            </m:mr>
                          </m:m>
                        </m:e>
                      </m:d>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1</m:t>
                                </m:r>
                              </m:e>
                              <m:e>
                                <m:r>
                                  <a:rPr lang="en-US" altLang="zh-CN" sz="2000" i="1">
                                    <a:latin typeface="Cambria Math" panose="02040503050406030204" pitchFamily="18" charset="0"/>
                                  </a:rPr>
                                  <m:t>0</m:t>
                                </m:r>
                              </m:e>
                              <m:e>
                                <m:r>
                                  <a:rPr lang="en-US" altLang="zh-CN" sz="2000" i="1">
                                    <a:latin typeface="Cambria Math" panose="02040503050406030204" pitchFamily="18" charset="0"/>
                                  </a:rPr>
                                  <m:t>0</m:t>
                                </m:r>
                              </m:e>
                            </m:mr>
                            <m:mr>
                              <m:e>
                                <m:r>
                                  <a:rPr lang="en-US" altLang="zh-CN" sz="2000" i="1">
                                    <a:latin typeface="Cambria Math" panose="02040503050406030204" pitchFamily="18" charset="0"/>
                                  </a:rPr>
                                  <m:t>0.5</m:t>
                                </m:r>
                              </m:e>
                              <m:e>
                                <m:r>
                                  <a:rPr lang="en-US" altLang="zh-CN" sz="2000" i="1">
                                    <a:latin typeface="Cambria Math" panose="02040503050406030204" pitchFamily="18" charset="0"/>
                                  </a:rPr>
                                  <m:t>1</m:t>
                                </m:r>
                              </m:e>
                              <m:e>
                                <m:r>
                                  <a:rPr lang="en-US" altLang="zh-CN" sz="2000" i="1">
                                    <a:latin typeface="Cambria Math" panose="02040503050406030204" pitchFamily="18" charset="0"/>
                                  </a:rPr>
                                  <m:t>0</m:t>
                                </m:r>
                              </m:e>
                            </m:mr>
                            <m:mr>
                              <m:e>
                                <m:r>
                                  <a:rPr lang="en-US" altLang="zh-CN" sz="2000" i="1">
                                    <a:latin typeface="Cambria Math" panose="02040503050406030204" pitchFamily="18" charset="0"/>
                                  </a:rPr>
                                  <m:t>0.5</m:t>
                                </m:r>
                              </m:e>
                              <m:e>
                                <m:r>
                                  <a:rPr lang="en-US" altLang="zh-CN" sz="2000" i="1">
                                    <a:latin typeface="Cambria Math" panose="02040503050406030204" pitchFamily="18" charset="0"/>
                                  </a:rPr>
                                  <m:t>−0.2</m:t>
                                </m:r>
                              </m:e>
                              <m:e>
                                <m:r>
                                  <a:rPr lang="en-US" altLang="zh-CN" sz="2000" i="1">
                                    <a:latin typeface="Cambria Math" panose="02040503050406030204" pitchFamily="18" charset="0"/>
                                  </a:rPr>
                                  <m:t>1</m:t>
                                </m:r>
                              </m:e>
                            </m:mr>
                          </m:m>
                        </m:e>
                      </m:d>
                      <m:r>
                        <a:rPr lang="en-US" altLang="zh-CN" sz="2000" i="1">
                          <a:latin typeface="Cambria Math" panose="02040503050406030204" pitchFamily="18" charset="0"/>
                          <a:ea typeface="Cambria Math" panose="02040503050406030204" pitchFamily="18" charset="0"/>
                        </a:rPr>
                        <m:t>×</m:t>
                      </m:r>
                      <m:d>
                        <m:dPr>
                          <m:begChr m:val="["/>
                          <m:endChr m:val="]"/>
                          <m:ctrlPr>
                            <a:rPr lang="en-US" altLang="zh-CN" sz="2000" i="1">
                              <a:latin typeface="Cambria Math" panose="02040503050406030204" pitchFamily="18" charset="0"/>
                              <a:ea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ea typeface="Cambria Math" panose="02040503050406030204" pitchFamily="18" charset="0"/>
                                </a:rPr>
                              </m:ctrlPr>
                            </m:mPr>
                            <m:mr>
                              <m:e>
                                <m:r>
                                  <m:rPr>
                                    <m:brk m:alnAt="7"/>
                                  </m:rPr>
                                  <a:rPr lang="en-US" altLang="zh-CN" sz="2000" i="1">
                                    <a:latin typeface="Cambria Math" panose="02040503050406030204" pitchFamily="18" charset="0"/>
                                    <a:ea typeface="Cambria Math" panose="02040503050406030204" pitchFamily="18" charset="0"/>
                                  </a:rPr>
                                  <m:t>2</m:t>
                                </m:r>
                              </m:e>
                              <m:e>
                                <m:r>
                                  <a:rPr lang="en-US" altLang="zh-CN" sz="2000" i="1">
                                    <a:latin typeface="Cambria Math" panose="02040503050406030204" pitchFamily="18" charset="0"/>
                                    <a:ea typeface="Cambria Math" panose="02040503050406030204" pitchFamily="18" charset="0"/>
                                  </a:rPr>
                                  <m:t>1</m:t>
                                </m:r>
                              </m:e>
                              <m:e>
                                <m:r>
                                  <a:rPr lang="en-US" altLang="zh-CN" sz="2000" i="1">
                                    <a:latin typeface="Cambria Math" panose="02040503050406030204" pitchFamily="18" charset="0"/>
                                    <a:ea typeface="Cambria Math" panose="02040503050406030204" pitchFamily="18" charset="0"/>
                                  </a:rPr>
                                  <m:t>1</m:t>
                                </m:r>
                              </m:e>
                            </m:mr>
                            <m:mr>
                              <m:e>
                                <m:r>
                                  <a:rPr lang="en-US" altLang="zh-CN" sz="2000" i="1">
                                    <a:latin typeface="Cambria Math" panose="02040503050406030204" pitchFamily="18" charset="0"/>
                                    <a:ea typeface="Cambria Math" panose="02040503050406030204" pitchFamily="18" charset="0"/>
                                  </a:rPr>
                                  <m:t>0</m:t>
                                </m:r>
                              </m:e>
                              <m:e>
                                <m:r>
                                  <a:rPr lang="en-US" altLang="zh-CN" sz="2000" i="1">
                                    <a:latin typeface="Cambria Math" panose="02040503050406030204" pitchFamily="18" charset="0"/>
                                    <a:ea typeface="Cambria Math" panose="02040503050406030204" pitchFamily="18" charset="0"/>
                                  </a:rPr>
                                  <m:t>2.5</m:t>
                                </m:r>
                              </m:e>
                              <m:e>
                                <m:r>
                                  <a:rPr lang="en-US" altLang="zh-CN" sz="2000" i="1">
                                    <a:latin typeface="Cambria Math" panose="02040503050406030204" pitchFamily="18" charset="0"/>
                                    <a:ea typeface="Cambria Math" panose="02040503050406030204" pitchFamily="18" charset="0"/>
                                  </a:rPr>
                                  <m:t>1.5</m:t>
                                </m:r>
                              </m:e>
                            </m:mr>
                            <m:mr>
                              <m:e>
                                <m:r>
                                  <a:rPr lang="en-US" altLang="zh-CN" sz="2000" i="1">
                                    <a:latin typeface="Cambria Math" panose="02040503050406030204" pitchFamily="18" charset="0"/>
                                    <a:ea typeface="Cambria Math" panose="02040503050406030204" pitchFamily="18" charset="0"/>
                                  </a:rPr>
                                  <m:t>0</m:t>
                                </m:r>
                              </m:e>
                              <m:e>
                                <m:r>
                                  <a:rPr lang="en-US" altLang="zh-CN" sz="2000" i="1">
                                    <a:latin typeface="Cambria Math" panose="02040503050406030204" pitchFamily="18" charset="0"/>
                                    <a:ea typeface="Cambria Math" panose="02040503050406030204" pitchFamily="18" charset="0"/>
                                  </a:rPr>
                                  <m:t>0</m:t>
                                </m:r>
                              </m:e>
                              <m:e>
                                <m:r>
                                  <a:rPr lang="en-US" altLang="zh-CN" sz="2000" i="1">
                                    <a:latin typeface="Cambria Math" panose="02040503050406030204" pitchFamily="18" charset="0"/>
                                    <a:ea typeface="Cambria Math" panose="02040503050406030204" pitchFamily="18" charset="0"/>
                                  </a:rPr>
                                  <m:t>−0.2</m:t>
                                </m:r>
                              </m:e>
                            </m:mr>
                          </m:m>
                        </m:e>
                      </m:d>
                    </m:oMath>
                  </m:oMathPara>
                </a14:m>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4291752"/>
              </a:xfrm>
              <a:prstGeom prst="rect">
                <a:avLst/>
              </a:prstGeom>
              <a:blipFill>
                <a:blip r:embed="rId2"/>
                <a:stretch>
                  <a:fillRect l="-728" t="-1136" r="-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LU</a:t>
            </a:r>
            <a:r>
              <a:rPr lang="zh-CN" altLang="en-US" sz="2400" dirty="0"/>
              <a:t>分解</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2820957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39962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000" dirty="0"/>
                  <a:t>Cholesky</a:t>
                </a:r>
                <a:r>
                  <a:rPr lang="zh-CN" altLang="en-US" sz="2000" dirty="0"/>
                  <a:t>分解是另外一种求解线性方程组的方式，与</a:t>
                </a:r>
                <a:r>
                  <a:rPr lang="en-US" altLang="zh-CN" sz="2000" dirty="0"/>
                  <a:t>LU</a:t>
                </a:r>
                <a:r>
                  <a:rPr lang="zh-CN" altLang="en-US" sz="2000" dirty="0"/>
                  <a:t>分解相比，它可以显著的快，而使用更少的内存，实现这样的原因是应用了对称矩阵的特性。但是，这需要分解矩阵是</a:t>
                </a:r>
                <a:r>
                  <a:rPr lang="en-US" altLang="zh-CN" sz="2000" dirty="0"/>
                  <a:t>Hermitian</a:t>
                </a:r>
                <a:r>
                  <a:rPr lang="zh-CN" altLang="en-US" sz="2000" dirty="0"/>
                  <a:t>的（或者是实值对称的方阵），并且是正定的。这意味着矩阵</a:t>
                </a:r>
                <a:r>
                  <a:rPr lang="en-US" altLang="zh-CN" sz="2000" dirty="0"/>
                  <a:t>A</a:t>
                </a:r>
                <a:r>
                  <a:rPr lang="zh-CN" altLang="en-US" sz="2000" dirty="0"/>
                  <a:t>可以分解为</a:t>
                </a:r>
                <a14:m>
                  <m:oMath xmlns:m="http://schemas.openxmlformats.org/officeDocument/2006/math">
                    <m:r>
                      <a:rPr lang="en-US" altLang="zh-CN" sz="2000" i="1">
                        <a:latin typeface="Cambria Math" panose="02040503050406030204" pitchFamily="18" charset="0"/>
                      </a:rPr>
                      <m:t>𝐴</m:t>
                    </m:r>
                    <m:r>
                      <a:rPr lang="en-US" altLang="zh-CN" sz="2000" i="1">
                        <a:latin typeface="Cambria Math" panose="02040503050406030204" pitchFamily="18" charset="0"/>
                      </a:rPr>
                      <m:t>=</m:t>
                    </m:r>
                    <m:r>
                      <a:rPr lang="en-US" altLang="zh-CN" sz="2000" i="1">
                        <a:latin typeface="Cambria Math" panose="02040503050406030204" pitchFamily="18" charset="0"/>
                      </a:rPr>
                      <m:t>𝐿</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𝐿</m:t>
                        </m:r>
                      </m:e>
                      <m:sup>
                        <m:r>
                          <a:rPr lang="en-US" altLang="zh-CN" sz="2000" i="1">
                            <a:latin typeface="Cambria Math" panose="02040503050406030204" pitchFamily="18" charset="0"/>
                          </a:rPr>
                          <m:t>𝑇</m:t>
                        </m:r>
                      </m:sup>
                    </m:sSup>
                  </m:oMath>
                </a14:m>
                <a:r>
                  <a:rPr lang="zh-CN" altLang="en-US" sz="2000" dirty="0"/>
                  <a:t>，</a:t>
                </a:r>
                <a:r>
                  <a:rPr lang="en-US" altLang="zh-CN" sz="2000" dirty="0"/>
                  <a:t>L</a:t>
                </a:r>
                <a:r>
                  <a:rPr lang="zh-CN" altLang="en-US" sz="2000" dirty="0"/>
                  <a:t>是下三角矩阵对角线为整数，矩阵为实数，</a:t>
                </a:r>
                <a:r>
                  <a:rPr lang="en-US" altLang="zh-CN" sz="2000" dirty="0"/>
                  <a:t>T</a:t>
                </a:r>
                <a:r>
                  <a:rPr lang="zh-CN" altLang="en-US" sz="2000" dirty="0"/>
                  <a:t>代表着</a:t>
                </a:r>
                <a:r>
                  <a:rPr lang="en-US" altLang="zh-CN" sz="2000" dirty="0"/>
                  <a:t>L</a:t>
                </a:r>
                <a:r>
                  <a:rPr lang="zh-CN" altLang="en-US" sz="2000" dirty="0"/>
                  <a:t>的转置。</a:t>
                </a:r>
                <a:endParaRPr lang="en-US" altLang="zh-CN" sz="2000" dirty="0"/>
              </a:p>
              <a:p>
                <a:pPr marL="342900" indent="-342900">
                  <a:buFont typeface="Arial" panose="020B0604020202020204" pitchFamily="34" charset="0"/>
                  <a:buChar char="•"/>
                </a:pPr>
                <a:r>
                  <a:rPr lang="zh-CN" altLang="en-US" sz="2000" dirty="0"/>
                  <a:t>我们来考察另外一个线性方程组的例子，其中矩阵</a:t>
                </a:r>
                <a:r>
                  <a:rPr lang="en-US" altLang="zh-CN" sz="2000" dirty="0"/>
                  <a:t>A</a:t>
                </a:r>
                <a:r>
                  <a:rPr lang="zh-CN" altLang="en-US" sz="2000" dirty="0"/>
                  <a:t>是</a:t>
                </a:r>
                <a:r>
                  <a:rPr lang="en-US" altLang="zh-CN" sz="2000" dirty="0"/>
                  <a:t>Hermitian</a:t>
                </a:r>
                <a:r>
                  <a:rPr lang="zh-CN" altLang="en-US" sz="2000" dirty="0"/>
                  <a:t>和正定的。再一次的，方程组的形式为</a:t>
                </a:r>
                <a14:m>
                  <m:oMath xmlns:m="http://schemas.openxmlformats.org/officeDocument/2006/math">
                    <m:r>
                      <a:rPr lang="en-US" altLang="zh-CN" sz="2000" i="1">
                        <a:latin typeface="Cambria Math" panose="02040503050406030204" pitchFamily="18" charset="0"/>
                      </a:rPr>
                      <m:t>𝐴𝑥</m:t>
                    </m:r>
                    <m:r>
                      <a:rPr lang="en-US" altLang="zh-CN" sz="2000" i="1">
                        <a:latin typeface="Cambria Math" panose="02040503050406030204" pitchFamily="18" charset="0"/>
                      </a:rPr>
                      <m:t>=</m:t>
                    </m:r>
                    <m:r>
                      <a:rPr lang="en-US" altLang="zh-CN" sz="2000" i="1">
                        <a:latin typeface="Cambria Math" panose="02040503050406030204" pitchFamily="18" charset="0"/>
                      </a:rPr>
                      <m:t>𝐵</m:t>
                    </m:r>
                  </m:oMath>
                </a14:m>
                <a:r>
                  <a:rPr lang="zh-CN" altLang="en-US" sz="2000" dirty="0"/>
                  <a:t>，</a:t>
                </a:r>
                <a:r>
                  <a:rPr lang="en-US" altLang="zh-CN" sz="2000" dirty="0"/>
                  <a:t>A</a:t>
                </a:r>
                <a:r>
                  <a:rPr lang="zh-CN" altLang="en-US" sz="2000" dirty="0"/>
                  <a:t>和</a:t>
                </a:r>
                <a:r>
                  <a:rPr lang="en-US" altLang="zh-CN" sz="2000" dirty="0"/>
                  <a:t>B</a:t>
                </a:r>
                <a:r>
                  <a:rPr lang="zh-CN" altLang="en-US" sz="2000" dirty="0"/>
                  <a:t>的取值如下：</a:t>
                </a:r>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𝐴</m:t>
                      </m:r>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1</m:t>
                                </m:r>
                                <m:r>
                                  <a:rPr lang="en-US" altLang="zh-CN" sz="2000" i="1">
                                    <a:latin typeface="Cambria Math" panose="02040503050406030204" pitchFamily="18" charset="0"/>
                                  </a:rPr>
                                  <m:t>0</m:t>
                                </m:r>
                              </m:e>
                              <m:e>
                                <m:r>
                                  <a:rPr lang="en-US" altLang="zh-CN" sz="2000" i="1">
                                    <a:latin typeface="Cambria Math" panose="02040503050406030204" pitchFamily="18" charset="0"/>
                                  </a:rPr>
                                  <m:t>−1</m:t>
                                </m:r>
                              </m:e>
                              <m:e>
                                <m:m>
                                  <m:mPr>
                                    <m:mcs>
                                      <m:mc>
                                        <m:mcPr>
                                          <m:count m:val="2"/>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2</m:t>
                                      </m:r>
                                    </m:e>
                                    <m:e>
                                      <m:r>
                                        <a:rPr lang="en-US" altLang="zh-CN" sz="2000" i="1">
                                          <a:latin typeface="Cambria Math" panose="02040503050406030204" pitchFamily="18" charset="0"/>
                                        </a:rPr>
                                        <m:t>0</m:t>
                                      </m:r>
                                    </m:e>
                                  </m:mr>
                                </m:m>
                              </m:e>
                            </m:mr>
                            <m:mr>
                              <m:e>
                                <m:r>
                                  <a:rPr lang="en-US" altLang="zh-CN" sz="2000" i="1">
                                    <a:latin typeface="Cambria Math" panose="02040503050406030204" pitchFamily="18" charset="0"/>
                                  </a:rPr>
                                  <m:t>−1</m:t>
                                </m:r>
                              </m:e>
                              <m:e>
                                <m:r>
                                  <a:rPr lang="en-US" altLang="zh-CN" sz="2000" i="1">
                                    <a:latin typeface="Cambria Math" panose="02040503050406030204" pitchFamily="18" charset="0"/>
                                  </a:rPr>
                                  <m:t>11</m:t>
                                </m:r>
                              </m:e>
                              <m:e>
                                <m:m>
                                  <m:mPr>
                                    <m:mcs>
                                      <m:mc>
                                        <m:mcPr>
                                          <m:count m:val="2"/>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m:t>
                                      </m:r>
                                      <m:r>
                                        <a:rPr lang="en-US" altLang="zh-CN" sz="2000" i="1">
                                          <a:latin typeface="Cambria Math" panose="02040503050406030204" pitchFamily="18" charset="0"/>
                                        </a:rPr>
                                        <m:t>1</m:t>
                                      </m:r>
                                    </m:e>
                                    <m:e>
                                      <m:r>
                                        <a:rPr lang="en-US" altLang="zh-CN" sz="2000" i="1">
                                          <a:latin typeface="Cambria Math" panose="02040503050406030204" pitchFamily="18" charset="0"/>
                                        </a:rPr>
                                        <m:t>3</m:t>
                                      </m:r>
                                    </m:e>
                                  </m:mr>
                                </m:m>
                              </m:e>
                            </m:mr>
                            <m:mr>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2</m:t>
                                      </m:r>
                                    </m:e>
                                  </m:mr>
                                  <m:mr>
                                    <m:e>
                                      <m:r>
                                        <a:rPr lang="en-US" altLang="zh-CN" sz="2000" i="1">
                                          <a:latin typeface="Cambria Math" panose="02040503050406030204" pitchFamily="18" charset="0"/>
                                        </a:rPr>
                                        <m:t>0</m:t>
                                      </m:r>
                                    </m:e>
                                  </m:mr>
                                </m:m>
                              </m:e>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m:t>
                                      </m:r>
                                      <m:r>
                                        <a:rPr lang="en-US" altLang="zh-CN" sz="2000" i="1">
                                          <a:latin typeface="Cambria Math" panose="02040503050406030204" pitchFamily="18" charset="0"/>
                                        </a:rPr>
                                        <m:t>1</m:t>
                                      </m:r>
                                    </m:e>
                                  </m:mr>
                                  <m:mr>
                                    <m:e>
                                      <m:r>
                                        <a:rPr lang="en-US" altLang="zh-CN" sz="2000" i="1">
                                          <a:latin typeface="Cambria Math" panose="02040503050406030204" pitchFamily="18" charset="0"/>
                                        </a:rPr>
                                        <m:t>3</m:t>
                                      </m:r>
                                    </m:e>
                                  </m:mr>
                                </m:m>
                              </m:e>
                              <m:e>
                                <m:m>
                                  <m:mPr>
                                    <m:mcs>
                                      <m:mc>
                                        <m:mcPr>
                                          <m:count m:val="2"/>
                                          <m:mcJc m:val="center"/>
                                        </m:mcPr>
                                      </m:mc>
                                    </m:mcs>
                                    <m:ctrlPr>
                                      <a:rPr lang="en-US" altLang="zh-CN" sz="2000" i="1">
                                        <a:latin typeface="Cambria Math" panose="02040503050406030204" pitchFamily="18" charset="0"/>
                                      </a:rPr>
                                    </m:ctrlPr>
                                  </m:mPr>
                                  <m:mr>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1</m:t>
                                            </m:r>
                                            <m:r>
                                              <a:rPr lang="en-US" altLang="zh-CN" sz="2000" i="1">
                                                <a:latin typeface="Cambria Math" panose="02040503050406030204" pitchFamily="18" charset="0"/>
                                              </a:rPr>
                                              <m:t>0</m:t>
                                            </m:r>
                                          </m:e>
                                        </m:mr>
                                        <m:mr>
                                          <m:e>
                                            <m:r>
                                              <a:rPr lang="en-US" altLang="zh-CN" sz="2000" i="1">
                                                <a:latin typeface="Cambria Math" panose="02040503050406030204" pitchFamily="18" charset="0"/>
                                              </a:rPr>
                                              <m:t>−1</m:t>
                                            </m:r>
                                          </m:e>
                                        </m:mr>
                                      </m:m>
                                    </m:e>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m:t>
                                            </m:r>
                                            <m:r>
                                              <a:rPr lang="en-US" altLang="zh-CN" sz="2000" i="1">
                                                <a:latin typeface="Cambria Math" panose="02040503050406030204" pitchFamily="18" charset="0"/>
                                              </a:rPr>
                                              <m:t>1</m:t>
                                            </m:r>
                                          </m:e>
                                        </m:mr>
                                        <m:mr>
                                          <m:e>
                                            <m:r>
                                              <a:rPr lang="en-US" altLang="zh-CN" sz="2000" i="1">
                                                <a:latin typeface="Cambria Math" panose="02040503050406030204" pitchFamily="18" charset="0"/>
                                              </a:rPr>
                                              <m:t>8</m:t>
                                            </m:r>
                                          </m:e>
                                        </m:mr>
                                      </m:m>
                                    </m:e>
                                  </m:mr>
                                </m:m>
                              </m:e>
                            </m:mr>
                          </m:m>
                        </m:e>
                      </m:d>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𝑎</m:t>
                                </m:r>
                              </m:e>
                            </m:mr>
                            <m:mr>
                              <m:e>
                                <m:r>
                                  <a:rPr lang="en-US" altLang="zh-CN" sz="2000" i="1">
                                    <a:latin typeface="Cambria Math" panose="02040503050406030204" pitchFamily="18" charset="0"/>
                                  </a:rPr>
                                  <m:t>𝑏</m:t>
                                </m:r>
                              </m:e>
                            </m:mr>
                            <m:mr>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𝑐</m:t>
                                      </m:r>
                                    </m:e>
                                  </m:mr>
                                  <m:mr>
                                    <m:e>
                                      <m:r>
                                        <a:rPr lang="en-US" altLang="zh-CN" sz="2000" i="1">
                                          <a:latin typeface="Cambria Math" panose="02040503050406030204" pitchFamily="18" charset="0"/>
                                        </a:rPr>
                                        <m:t>𝑑</m:t>
                                      </m:r>
                                    </m:e>
                                  </m:mr>
                                </m:m>
                              </m:e>
                            </m:mr>
                          </m:m>
                        </m:e>
                      </m:d>
                      <m:r>
                        <a:rPr lang="en-US" altLang="zh-CN" sz="2000" i="1">
                          <a:latin typeface="Cambria Math" panose="02040503050406030204" pitchFamily="18" charset="0"/>
                        </a:rPr>
                        <m:t>,</m:t>
                      </m:r>
                      <m:r>
                        <a:rPr lang="en-US" altLang="zh-CN" sz="2000" i="1">
                          <a:latin typeface="Cambria Math" panose="02040503050406030204" pitchFamily="18" charset="0"/>
                        </a:rPr>
                        <m:t>𝐵</m:t>
                      </m:r>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6</m:t>
                                </m:r>
                              </m:e>
                            </m:mr>
                            <m:mr>
                              <m:e>
                                <m:r>
                                  <a:rPr lang="en-US" altLang="zh-CN" sz="2000" i="1">
                                    <a:latin typeface="Cambria Math" panose="02040503050406030204" pitchFamily="18" charset="0"/>
                                  </a:rPr>
                                  <m:t>25</m:t>
                                </m:r>
                              </m:e>
                            </m:mr>
                            <m:mr>
                              <m:e>
                                <m:m>
                                  <m:mPr>
                                    <m:mcs>
                                      <m:mc>
                                        <m:mcPr>
                                          <m:count m:val="1"/>
                                          <m:mcJc m:val="center"/>
                                        </m:mcPr>
                                      </m:mc>
                                    </m:mcs>
                                    <m:ctrlPr>
                                      <a:rPr lang="en-US" altLang="zh-CN" sz="2000" i="1">
                                        <a:latin typeface="Cambria Math" panose="02040503050406030204" pitchFamily="18" charset="0"/>
                                      </a:rPr>
                                    </m:ctrlPr>
                                  </m:mPr>
                                  <m:mr>
                                    <m:e>
                                      <m:r>
                                        <m:rPr>
                                          <m:brk m:alnAt="7"/>
                                        </m:rPr>
                                        <a:rPr lang="en-US" altLang="zh-CN" sz="2000" i="1">
                                          <a:latin typeface="Cambria Math" panose="02040503050406030204" pitchFamily="18" charset="0"/>
                                        </a:rPr>
                                        <m:t>−</m:t>
                                      </m:r>
                                      <m:r>
                                        <a:rPr lang="en-US" altLang="zh-CN" sz="2000" i="1">
                                          <a:latin typeface="Cambria Math" panose="02040503050406030204" pitchFamily="18" charset="0"/>
                                        </a:rPr>
                                        <m:t>11</m:t>
                                      </m:r>
                                    </m:e>
                                  </m:mr>
                                  <m:mr>
                                    <m:e>
                                      <m:r>
                                        <a:rPr lang="en-US" altLang="zh-CN" sz="2000" i="1">
                                          <a:latin typeface="Cambria Math" panose="02040503050406030204" pitchFamily="18" charset="0"/>
                                        </a:rPr>
                                        <m:t>15</m:t>
                                      </m:r>
                                    </m:e>
                                  </m:mr>
                                </m:m>
                              </m:e>
                            </m:mr>
                          </m:m>
                        </m:e>
                      </m:d>
                    </m:oMath>
                  </m:oMathPara>
                </a14:m>
                <a:endParaRPr lang="zh-CN" altLang="en-US"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3996222"/>
              </a:xfrm>
              <a:prstGeom prst="rect">
                <a:avLst/>
              </a:prstGeom>
              <a:blipFill>
                <a:blip r:embed="rId2"/>
                <a:stretch>
                  <a:fillRect l="-728" t="-1221" r="-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err="1"/>
              <a:t>Cholesky</a:t>
            </a:r>
            <a:r>
              <a:rPr lang="zh-CN" altLang="en-US" sz="2400" dirty="0"/>
              <a:t>分解</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649273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45243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sz="2400" dirty="0"/>
                  <a:t>求解步骤：</a:t>
                </a:r>
                <a:endParaRPr lang="en-US" altLang="zh-CN" sz="2400" dirty="0"/>
              </a:p>
              <a:p>
                <a:pPr lvl="1">
                  <a:buFont typeface="Arial" panose="020B0604020202020204" pitchFamily="34" charset="0"/>
                  <a:buChar char="•"/>
                </a:pPr>
                <a:r>
                  <a:rPr lang="zh-CN" altLang="en-US" sz="2400" dirty="0"/>
                  <a:t>首先，将数据表示成</a:t>
                </a:r>
                <a:r>
                  <a:rPr lang="en-US" altLang="zh-CN" sz="2400" dirty="0" err="1"/>
                  <a:t>NumPy</a:t>
                </a:r>
                <a:r>
                  <a:rPr lang="zh-CN" altLang="en-US" sz="2400" dirty="0"/>
                  <a:t>数组的形式</a:t>
                </a:r>
                <a:endParaRPr lang="en-US" altLang="zh-CN" sz="2400" dirty="0"/>
              </a:p>
              <a:p>
                <a:pPr lvl="1">
                  <a:buFont typeface="Arial" panose="020B0604020202020204" pitchFamily="34" charset="0"/>
                  <a:buChar char="•"/>
                </a:pPr>
                <a:r>
                  <a:rPr lang="zh-CN" altLang="en-US" sz="2400" dirty="0"/>
                  <a:t>使用</a:t>
                </a:r>
                <a:r>
                  <a:rPr lang="en-US" altLang="zh-CN" sz="2400" dirty="0" err="1"/>
                  <a:t>numpy.linalg</a:t>
                </a:r>
                <a:r>
                  <a:rPr lang="zh-CN" altLang="en-US" sz="2400" dirty="0"/>
                  <a:t>的</a:t>
                </a:r>
                <a:r>
                  <a:rPr lang="en-US" altLang="zh-CN" sz="2400" dirty="0" err="1"/>
                  <a:t>cholesky</a:t>
                </a:r>
                <a:r>
                  <a:rPr lang="zh-CN" altLang="en-US" sz="2400" dirty="0"/>
                  <a:t>函数来计算</a:t>
                </a:r>
                <a:r>
                  <a:rPr lang="en-US" altLang="zh-CN" sz="2400" dirty="0"/>
                  <a:t>A</a:t>
                </a:r>
                <a:r>
                  <a:rPr lang="zh-CN" altLang="en-US" sz="2400" dirty="0"/>
                  <a:t>的下三角因子。</a:t>
                </a:r>
                <a:endParaRPr lang="en-US" altLang="zh-CN" sz="2400" dirty="0"/>
              </a:p>
              <a:p>
                <a:pPr lvl="1">
                  <a:buFont typeface="Arial" panose="020B0604020202020204" pitchFamily="34" charset="0"/>
                  <a:buChar char="•"/>
                </a:pPr>
                <a:r>
                  <a:rPr lang="zh-CN" altLang="en-US" sz="2400" dirty="0"/>
                  <a:t>验证</a:t>
                </a:r>
                <a:r>
                  <a:rPr lang="en-US" altLang="zh-CN" sz="2400" dirty="0" err="1"/>
                  <a:t>Cholesky</a:t>
                </a:r>
                <a:r>
                  <a:rPr lang="zh-CN" altLang="en-US" sz="2400" dirty="0"/>
                  <a:t>分解的结果是正确的，我们可以使用</a:t>
                </a:r>
                <a:r>
                  <a:rPr lang="en-US" altLang="zh-CN" sz="2400" dirty="0" err="1"/>
                  <a:t>Cholesky</a:t>
                </a:r>
                <a:r>
                  <a:rPr lang="zh-CN" altLang="en-US" sz="2400" dirty="0"/>
                  <a:t>分解的定义，将</a:t>
                </a:r>
                <a:r>
                  <a:rPr lang="en-US" altLang="zh-CN" sz="2400" dirty="0"/>
                  <a:t>L</a:t>
                </a:r>
                <a:r>
                  <a:rPr lang="zh-CN" altLang="en-US" sz="2400" dirty="0"/>
                  <a:t>乘以其转置，会得到矩阵</a:t>
                </a:r>
                <a:r>
                  <a:rPr lang="en-US" altLang="zh-CN" sz="2400" dirty="0"/>
                  <a:t>A</a:t>
                </a:r>
              </a:p>
              <a:p>
                <a:pPr lvl="1">
                  <a:buFont typeface="Arial" panose="020B0604020202020204" pitchFamily="34" charset="0"/>
                  <a:buChar char="•"/>
                </a:pPr>
                <a:r>
                  <a:rPr lang="zh-CN" altLang="en-US" sz="2400" dirty="0"/>
                  <a:t>在求解</a:t>
                </a:r>
                <a:r>
                  <a:rPr lang="en-US" altLang="zh-CN" sz="2400" dirty="0"/>
                  <a:t>x</a:t>
                </a:r>
                <a:r>
                  <a:rPr lang="zh-CN" altLang="en-US" sz="2400" dirty="0"/>
                  <a:t>之前，我们需要求解</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𝐿</m:t>
                        </m:r>
                      </m:e>
                      <m:sup>
                        <m:r>
                          <a:rPr lang="en-US" altLang="zh-CN" sz="2400" i="1">
                            <a:latin typeface="Cambria Math" panose="02040503050406030204" pitchFamily="18" charset="0"/>
                          </a:rPr>
                          <m:t>𝑇</m:t>
                        </m:r>
                      </m:sup>
                    </m:sSup>
                    <m:r>
                      <a:rPr lang="en-US" altLang="zh-CN" sz="2400" i="1">
                        <a:latin typeface="Cambria Math" panose="02040503050406030204" pitchFamily="18" charset="0"/>
                      </a:rPr>
                      <m:t>𝑥</m:t>
                    </m:r>
                  </m:oMath>
                </a14:m>
                <a:r>
                  <a:rPr lang="zh-CN" altLang="en-US" sz="2400" dirty="0"/>
                  <a:t>表示为</a:t>
                </a:r>
                <a:r>
                  <a:rPr lang="en-US" altLang="zh-CN" sz="2400" dirty="0"/>
                  <a:t>y</a:t>
                </a:r>
                <a:r>
                  <a:rPr lang="zh-CN" altLang="en-US" sz="2400" dirty="0"/>
                  <a:t>，这样使用</a:t>
                </a:r>
                <a:r>
                  <a:rPr lang="en-US" altLang="zh-CN" sz="2400" dirty="0" err="1"/>
                  <a:t>numpy.linalg</a:t>
                </a:r>
                <a:r>
                  <a:rPr lang="zh-CN" altLang="en-US" sz="2400" dirty="0"/>
                  <a:t>的</a:t>
                </a:r>
                <a:r>
                  <a:rPr lang="en-US" altLang="zh-CN" sz="2400" dirty="0"/>
                  <a:t>solve</a:t>
                </a:r>
                <a:r>
                  <a:rPr lang="zh-CN" altLang="en-US" sz="2400" dirty="0"/>
                  <a:t>函数。</a:t>
                </a:r>
                <a:endParaRPr lang="en-US" altLang="zh-CN" sz="2400" dirty="0"/>
              </a:p>
              <a:p>
                <a:pPr lvl="1">
                  <a:buFont typeface="Arial" panose="020B0604020202020204" pitchFamily="34" charset="0"/>
                  <a:buChar char="•"/>
                </a:pPr>
                <a:r>
                  <a:rPr lang="zh-CN" altLang="en-US" sz="2400" dirty="0"/>
                  <a:t>接着，求解</a:t>
                </a:r>
                <a:r>
                  <a:rPr lang="en-US" altLang="zh-CN" sz="2400" dirty="0"/>
                  <a:t>x</a:t>
                </a:r>
              </a:p>
              <a:p>
                <a:pPr lvl="1">
                  <a:buFont typeface="Arial" panose="020B0604020202020204" pitchFamily="34" charset="0"/>
                  <a:buChar char="•"/>
                </a:pPr>
                <a:r>
                  <a:rPr lang="zh-CN" altLang="en-US" sz="2400" dirty="0"/>
                  <a:t>验证</a:t>
                </a:r>
                <a:r>
                  <a:rPr lang="en-US" altLang="zh-CN" sz="2400" dirty="0" err="1"/>
                  <a:t>Cholesky</a:t>
                </a:r>
                <a:r>
                  <a:rPr lang="zh-CN" altLang="en-US" sz="2400" dirty="0"/>
                  <a:t>分解是正确的，我们可以使用矩阵</a:t>
                </a:r>
                <a:r>
                  <a:rPr lang="en-US" altLang="zh-CN" sz="2400" dirty="0"/>
                  <a:t>A</a:t>
                </a:r>
                <a:r>
                  <a:rPr lang="zh-CN" altLang="en-US" sz="2400" dirty="0"/>
                  <a:t>乘以</a:t>
                </a:r>
                <a:r>
                  <a:rPr lang="en-US" altLang="zh-CN" sz="2400" dirty="0"/>
                  <a:t>x</a:t>
                </a:r>
                <a:r>
                  <a:rPr lang="zh-CN" altLang="en-US" sz="2400" dirty="0"/>
                  <a:t>的转置，得到</a:t>
                </a:r>
                <a:r>
                  <a:rPr lang="en-US" altLang="zh-CN" sz="2400" dirty="0"/>
                  <a:t>B</a:t>
                </a:r>
                <a:r>
                  <a:rPr lang="zh-CN" altLang="en-US" sz="2400" dirty="0"/>
                  <a:t>。</a:t>
                </a:r>
                <a:endParaRPr lang="en-US" altLang="zh-CN" sz="24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4524315"/>
              </a:xfrm>
              <a:prstGeom prst="rect">
                <a:avLst/>
              </a:prstGeom>
              <a:blipFill>
                <a:blip r:embed="rId2"/>
                <a:stretch>
                  <a:fillRect l="-1051" t="-1482" r="-1293" b="-22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err="1"/>
              <a:t>Cholesky</a:t>
            </a:r>
            <a:r>
              <a:rPr lang="zh-CN" altLang="en-US" sz="2400" dirty="0"/>
              <a:t>分解</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2782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43734" y="1291935"/>
                <a:ext cx="7538166" cy="5016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000" dirty="0"/>
                  <a:t>QR</a:t>
                </a:r>
                <a:r>
                  <a:rPr lang="zh-CN" altLang="en-US" sz="2000" dirty="0"/>
                  <a:t>分解也称为</a:t>
                </a:r>
                <a:r>
                  <a:rPr lang="en-US" altLang="zh-CN" sz="2000" dirty="0"/>
                  <a:t>QR</a:t>
                </a:r>
                <a:r>
                  <a:rPr lang="zh-CN" altLang="en-US" sz="2000" dirty="0"/>
                  <a:t>因子化，是另外一种通过矩阵求解线性方程组的方法，非常类似于</a:t>
                </a:r>
                <a:r>
                  <a:rPr lang="en-US" altLang="zh-CN" sz="2000" dirty="0"/>
                  <a:t>LU</a:t>
                </a:r>
                <a:r>
                  <a:rPr lang="zh-CN" altLang="en-US" sz="2000" dirty="0"/>
                  <a:t>分解。要求解的方程的形式为</a:t>
                </a:r>
                <a14:m>
                  <m:oMath xmlns:m="http://schemas.openxmlformats.org/officeDocument/2006/math">
                    <m:r>
                      <a:rPr lang="en-US" altLang="zh-CN" sz="2000" i="1">
                        <a:latin typeface="Cambria Math" panose="02040503050406030204" pitchFamily="18" charset="0"/>
                      </a:rPr>
                      <m:t>𝐴𝑥</m:t>
                    </m:r>
                    <m:r>
                      <a:rPr lang="en-US" altLang="zh-CN" sz="2000" i="1">
                        <a:latin typeface="Cambria Math" panose="02040503050406030204" pitchFamily="18" charset="0"/>
                      </a:rPr>
                      <m:t>=</m:t>
                    </m:r>
                    <m:r>
                      <a:rPr lang="en-US" altLang="zh-CN" sz="2000" i="1">
                        <a:latin typeface="Cambria Math" panose="02040503050406030204" pitchFamily="18" charset="0"/>
                      </a:rPr>
                      <m:t>𝐵</m:t>
                    </m:r>
                  </m:oMath>
                </a14:m>
                <a:r>
                  <a:rPr lang="zh-CN" altLang="en-US" sz="2000" dirty="0"/>
                  <a:t>，其中矩阵</a:t>
                </a:r>
                <a14:m>
                  <m:oMath xmlns:m="http://schemas.openxmlformats.org/officeDocument/2006/math">
                    <m:r>
                      <a:rPr lang="en-US" altLang="zh-CN" sz="2000" i="1">
                        <a:latin typeface="Cambria Math" panose="02040503050406030204" pitchFamily="18" charset="0"/>
                      </a:rPr>
                      <m:t>𝐴</m:t>
                    </m:r>
                    <m:r>
                      <a:rPr lang="en-US" altLang="zh-CN" sz="2000" i="1">
                        <a:latin typeface="Cambria Math" panose="02040503050406030204" pitchFamily="18" charset="0"/>
                      </a:rPr>
                      <m:t>=</m:t>
                    </m:r>
                    <m:r>
                      <a:rPr lang="en-US" altLang="zh-CN" sz="2000" i="1">
                        <a:latin typeface="Cambria Math" panose="02040503050406030204" pitchFamily="18" charset="0"/>
                      </a:rPr>
                      <m:t>𝑄𝑅</m:t>
                    </m:r>
                  </m:oMath>
                </a14:m>
                <a:r>
                  <a:rPr lang="zh-CN" altLang="en-US" sz="2000" dirty="0"/>
                  <a:t>。但是不同的是，在这种情况下，</a:t>
                </a:r>
                <a:r>
                  <a:rPr lang="en-US" altLang="zh-CN" sz="2000" dirty="0"/>
                  <a:t>A</a:t>
                </a:r>
                <a:r>
                  <a:rPr lang="zh-CN" altLang="en-US" sz="2000" dirty="0"/>
                  <a:t>是一个正交矩阵</a:t>
                </a:r>
                <a:r>
                  <a:rPr lang="en-US" altLang="zh-CN" sz="2000" dirty="0"/>
                  <a:t>Q</a:t>
                </a:r>
                <a:r>
                  <a:rPr lang="zh-CN" altLang="en-US" sz="2000" dirty="0"/>
                  <a:t>和上三角矩阵</a:t>
                </a:r>
                <a:r>
                  <a:rPr lang="en-US" altLang="zh-CN" sz="2000" dirty="0"/>
                  <a:t>R</a:t>
                </a:r>
                <a:r>
                  <a:rPr lang="zh-CN" altLang="en-US" sz="2000" dirty="0"/>
                  <a:t>的乘积。</a:t>
                </a:r>
                <a:r>
                  <a:rPr lang="en-US" altLang="zh-CN" sz="2000" dirty="0"/>
                  <a:t>QR</a:t>
                </a:r>
                <a:r>
                  <a:rPr lang="zh-CN" altLang="en-US" sz="2000" dirty="0"/>
                  <a:t>算法通常用于求解线性最小二乘问题。</a:t>
                </a:r>
                <a:endParaRPr lang="en-US" altLang="zh-CN" sz="2000" dirty="0"/>
              </a:p>
              <a:p>
                <a:pPr marL="342900" indent="-342900">
                  <a:buFont typeface="Arial" panose="020B0604020202020204" pitchFamily="34" charset="0"/>
                  <a:buChar char="•"/>
                </a:pPr>
                <a:r>
                  <a:rPr lang="zh-CN" altLang="en-US" sz="2000" dirty="0"/>
                  <a:t>所谓正交矩阵，有如下的性质：</a:t>
                </a:r>
                <a:endParaRPr lang="en-US" altLang="zh-CN" sz="2000" dirty="0"/>
              </a:p>
              <a:p>
                <a:pPr marL="800100" lvl="1" indent="-342900">
                  <a:buFont typeface="Arial" panose="020B0604020202020204" pitchFamily="34" charset="0"/>
                  <a:buChar char="•"/>
                </a:pPr>
                <a:r>
                  <a:rPr lang="zh-CN" altLang="en-US" sz="2000" dirty="0"/>
                  <a:t>其是一个方阵。</a:t>
                </a:r>
                <a:endParaRPr lang="en-US" altLang="zh-CN" sz="2000" dirty="0"/>
              </a:p>
              <a:p>
                <a:pPr marL="800100" lvl="1" indent="-342900">
                  <a:buFont typeface="Arial" panose="020B0604020202020204" pitchFamily="34" charset="0"/>
                  <a:buChar char="•"/>
                </a:pPr>
                <a:r>
                  <a:rPr lang="zh-CN" altLang="en-US" sz="2000" dirty="0"/>
                  <a:t>正交矩阵乘以其转置得到单位矩阵。</a:t>
                </a:r>
                <a14:m>
                  <m:oMath xmlns:m="http://schemas.openxmlformats.org/officeDocument/2006/math">
                    <m:r>
                      <a:rPr lang="en-US" altLang="zh-CN" sz="2000" i="1">
                        <a:latin typeface="Cambria Math" panose="02040503050406030204" pitchFamily="18" charset="0"/>
                      </a:rPr>
                      <m:t>𝑄</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𝑄</m:t>
                        </m:r>
                      </m:e>
                      <m:sup>
                        <m:r>
                          <a:rPr lang="en-US" altLang="zh-CN" sz="2000" i="1">
                            <a:latin typeface="Cambria Math" panose="02040503050406030204" pitchFamily="18" charset="0"/>
                          </a:rPr>
                          <m:t>𝑇</m:t>
                        </m:r>
                      </m:sup>
                    </m:s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𝑄</m:t>
                        </m:r>
                      </m:e>
                      <m:sup>
                        <m:r>
                          <a:rPr lang="en-US" altLang="zh-CN" sz="2000" i="1">
                            <a:latin typeface="Cambria Math" panose="02040503050406030204" pitchFamily="18" charset="0"/>
                          </a:rPr>
                          <m:t>𝑇</m:t>
                        </m:r>
                      </m:sup>
                    </m:sSup>
                    <m:r>
                      <a:rPr lang="en-US" altLang="zh-CN" sz="2000" i="1">
                        <a:latin typeface="Cambria Math" panose="02040503050406030204" pitchFamily="18" charset="0"/>
                      </a:rPr>
                      <m:t>𝑄</m:t>
                    </m:r>
                    <m:r>
                      <a:rPr lang="en-US" altLang="zh-CN" sz="2000" i="1">
                        <a:latin typeface="Cambria Math" panose="02040503050406030204" pitchFamily="18" charset="0"/>
                      </a:rPr>
                      <m:t>=</m:t>
                    </m:r>
                    <m:r>
                      <a:rPr lang="en-US" altLang="zh-CN" sz="2000" i="1">
                        <a:latin typeface="Cambria Math" panose="02040503050406030204" pitchFamily="18" charset="0"/>
                      </a:rPr>
                      <m:t>𝐼</m:t>
                    </m:r>
                  </m:oMath>
                </a14:m>
                <a:endParaRPr lang="en-US" altLang="zh-CN" sz="2000" dirty="0"/>
              </a:p>
              <a:p>
                <a:pPr marL="800100" lvl="1" indent="-342900">
                  <a:buFont typeface="Arial" panose="020B0604020202020204" pitchFamily="34" charset="0"/>
                  <a:buChar char="•"/>
                </a:pPr>
                <a:r>
                  <a:rPr lang="zh-CN" altLang="en-US" sz="2000" dirty="0"/>
                  <a:t>正交矩阵的逆矩阵就是其转置矩阵：</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𝑄</m:t>
                        </m:r>
                      </m:e>
                      <m:sup>
                        <m:r>
                          <a:rPr lang="en-US" altLang="zh-CN" sz="2000" i="1">
                            <a:latin typeface="Cambria Math" panose="02040503050406030204" pitchFamily="18" charset="0"/>
                          </a:rPr>
                          <m:t>𝑇</m:t>
                        </m:r>
                      </m:sup>
                    </m:s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𝑄</m:t>
                        </m:r>
                      </m:e>
                      <m:sup>
                        <m:r>
                          <a:rPr lang="en-US" altLang="zh-CN" sz="2000" i="1">
                            <a:latin typeface="Cambria Math" panose="02040503050406030204" pitchFamily="18" charset="0"/>
                          </a:rPr>
                          <m:t>−1</m:t>
                        </m:r>
                      </m:sup>
                    </m:sSup>
                  </m:oMath>
                </a14:m>
                <a:endParaRPr lang="en-US" altLang="zh-CN" sz="2000" dirty="0"/>
              </a:p>
              <a:p>
                <a:pPr marL="342900" indent="-342900">
                  <a:buFont typeface="Arial" panose="020B0604020202020204" pitchFamily="34" charset="0"/>
                  <a:buChar char="•"/>
                </a:pPr>
                <a:r>
                  <a:rPr lang="zh-CN" altLang="en-US" sz="2000" dirty="0"/>
                  <a:t>其中，单位阵指的是对角线为</a:t>
                </a:r>
                <a:r>
                  <a:rPr lang="en-US" altLang="zh-CN" sz="2000" dirty="0"/>
                  <a:t>1</a:t>
                </a:r>
                <a:r>
                  <a:rPr lang="zh-CN" altLang="en-US" sz="2000" dirty="0"/>
                  <a:t>，其他地方为</a:t>
                </a:r>
                <a:r>
                  <a:rPr lang="en-US" altLang="zh-CN" sz="2000" dirty="0"/>
                  <a:t>0</a:t>
                </a:r>
                <a:r>
                  <a:rPr lang="zh-CN" altLang="en-US" sz="2000" dirty="0"/>
                  <a:t>的矩阵</a:t>
                </a:r>
                <a:r>
                  <a:rPr lang="zh-CN" altLang="en-US" sz="2000" dirty="0" smtClean="0"/>
                  <a:t>。</a:t>
                </a:r>
                <a:endParaRPr lang="en-US" altLang="zh-CN" sz="2000" dirty="0" smtClean="0"/>
              </a:p>
              <a:p>
                <a:pPr marL="342900" indent="-342900">
                  <a:buFont typeface="Arial" panose="020B0604020202020204" pitchFamily="34" charset="0"/>
                  <a:buChar char="•"/>
                </a:pPr>
                <a:r>
                  <a:rPr lang="zh-CN" altLang="en-US" sz="2000" dirty="0"/>
                  <a:t>我们可以将问题</a:t>
                </a:r>
                <a14:m>
                  <m:oMath xmlns:m="http://schemas.openxmlformats.org/officeDocument/2006/math">
                    <m:r>
                      <a:rPr lang="en-US" altLang="zh-CN" sz="2000" i="1">
                        <a:latin typeface="Cambria Math" panose="02040503050406030204" pitchFamily="18" charset="0"/>
                      </a:rPr>
                      <m:t>𝐴𝑥</m:t>
                    </m:r>
                    <m:r>
                      <a:rPr lang="en-US" altLang="zh-CN" sz="2000" i="1">
                        <a:latin typeface="Cambria Math" panose="02040503050406030204" pitchFamily="18" charset="0"/>
                      </a:rPr>
                      <m:t>=</m:t>
                    </m:r>
                    <m:r>
                      <a:rPr lang="en-US" altLang="zh-CN" sz="2000" i="1">
                        <a:latin typeface="Cambria Math" panose="02040503050406030204" pitchFamily="18" charset="0"/>
                      </a:rPr>
                      <m:t>𝐵</m:t>
                    </m:r>
                  </m:oMath>
                </a14:m>
                <a:r>
                  <a:rPr lang="zh-CN" altLang="en-US" sz="2000" dirty="0"/>
                  <a:t>重新描述如下：</a:t>
                </a:r>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𝑄𝑅𝑥</m:t>
                      </m:r>
                      <m:r>
                        <a:rPr lang="en-US" altLang="zh-CN" sz="2000" i="1">
                          <a:latin typeface="Cambria Math" panose="02040503050406030204" pitchFamily="18" charset="0"/>
                        </a:rPr>
                        <m:t>=</m:t>
                      </m:r>
                      <m:r>
                        <a:rPr lang="en-US" altLang="zh-CN" sz="2000" i="1">
                          <a:latin typeface="Cambria Math" panose="02040503050406030204" pitchFamily="18" charset="0"/>
                        </a:rPr>
                        <m:t>𝐵</m:t>
                      </m:r>
                    </m:oMath>
                  </m:oMathPara>
                </a14:m>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𝑅𝑥</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𝑄</m:t>
                          </m:r>
                        </m:e>
                        <m:sup>
                          <m:r>
                            <a:rPr lang="en-US" altLang="zh-CN" sz="2000" i="1">
                              <a:latin typeface="Cambria Math" panose="02040503050406030204" pitchFamily="18" charset="0"/>
                            </a:rPr>
                            <m:t>−1</m:t>
                          </m:r>
                        </m:sup>
                      </m:sSup>
                      <m:r>
                        <a:rPr lang="en-US" altLang="zh-CN" sz="2000" i="1">
                          <a:latin typeface="Cambria Math" panose="02040503050406030204" pitchFamily="18" charset="0"/>
                        </a:rPr>
                        <m:t>𝐵</m:t>
                      </m:r>
                      <m:r>
                        <a:rPr lang="en-US" altLang="zh-CN" sz="2000">
                          <a:latin typeface="Cambria Math" panose="02040503050406030204" pitchFamily="18" charset="0"/>
                        </a:rPr>
                        <m:t> </m:t>
                      </m:r>
                      <m:r>
                        <m:rPr>
                          <m:sty m:val="p"/>
                        </m:rPr>
                        <a:rPr lang="en-US" altLang="zh-CN" sz="2000">
                          <a:latin typeface="Cambria Math" panose="02040503050406030204" pitchFamily="18" charset="0"/>
                        </a:rPr>
                        <m:t>or</m:t>
                      </m:r>
                      <m:r>
                        <a:rPr lang="en-US" altLang="zh-CN" sz="2000" i="1">
                          <a:latin typeface="Cambria Math" panose="02040503050406030204" pitchFamily="18" charset="0"/>
                        </a:rPr>
                        <m:t> </m:t>
                      </m:r>
                      <m:r>
                        <a:rPr lang="en-US" altLang="zh-CN" sz="2000" i="1">
                          <a:latin typeface="Cambria Math" panose="02040503050406030204" pitchFamily="18" charset="0"/>
                        </a:rPr>
                        <m:t>𝑅𝑥</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𝑄</m:t>
                          </m:r>
                        </m:e>
                        <m:sup>
                          <m:r>
                            <a:rPr lang="en-US" altLang="zh-CN" sz="2000" i="1">
                              <a:latin typeface="Cambria Math" panose="02040503050406030204" pitchFamily="18" charset="0"/>
                            </a:rPr>
                            <m:t>𝑇</m:t>
                          </m:r>
                        </m:sup>
                      </m:sSup>
                      <m:r>
                        <a:rPr lang="en-US" altLang="zh-CN" sz="2000" i="1">
                          <a:latin typeface="Cambria Math" panose="02040503050406030204" pitchFamily="18" charset="0"/>
                        </a:rPr>
                        <m:t>𝐵</m:t>
                      </m:r>
                    </m:oMath>
                  </m:oMathPara>
                </a14:m>
                <a:endParaRPr lang="en-US" altLang="zh-CN" sz="2000" dirty="0"/>
              </a:p>
              <a:p>
                <a:pPr marL="342900" indent="-342900">
                  <a:buFont typeface="Arial" panose="020B0604020202020204" pitchFamily="34" charset="0"/>
                  <a:buChar char="•"/>
                </a:pPr>
                <a:r>
                  <a:rPr lang="zh-CN" altLang="en-US" sz="2000" dirty="0"/>
                  <a:t>使用与</a:t>
                </a:r>
                <a:r>
                  <a:rPr lang="en-US" altLang="zh-CN" sz="2000" dirty="0"/>
                  <a:t>LU</a:t>
                </a:r>
                <a:r>
                  <a:rPr lang="zh-CN" altLang="en-US" sz="2000" dirty="0"/>
                  <a:t>分解的例子相同的数据，我们可以使用</a:t>
                </a:r>
                <a:r>
                  <a:rPr lang="en-US" altLang="zh-CN" sz="2000" dirty="0" err="1"/>
                  <a:t>scipy.linalg</a:t>
                </a:r>
                <a:r>
                  <a:rPr lang="zh-CN" altLang="en-US" sz="2000" dirty="0"/>
                  <a:t>的</a:t>
                </a:r>
                <a:r>
                  <a:rPr lang="en-US" altLang="zh-CN" sz="2000" dirty="0" err="1"/>
                  <a:t>qr</a:t>
                </a:r>
                <a:r>
                  <a:rPr lang="zh-CN" altLang="en-US" sz="2000" dirty="0"/>
                  <a:t>方法来计算</a:t>
                </a:r>
                <a:r>
                  <a:rPr lang="en-US" altLang="zh-CN" sz="2000" dirty="0"/>
                  <a:t>Q</a:t>
                </a:r>
                <a:r>
                  <a:rPr lang="zh-CN" altLang="en-US" sz="2000" dirty="0"/>
                  <a:t>和</a:t>
                </a:r>
                <a:r>
                  <a:rPr lang="en-US" altLang="zh-CN" sz="2000" dirty="0"/>
                  <a:t>R</a:t>
                </a:r>
                <a:r>
                  <a:rPr lang="zh-CN" altLang="en-US" sz="2000" dirty="0"/>
                  <a:t>的值，然后让</a:t>
                </a:r>
                <a:r>
                  <a:rPr lang="en-US" altLang="zh-CN" sz="2000" dirty="0"/>
                  <a:t>y</a:t>
                </a:r>
                <a:r>
                  <a:rPr lang="zh-CN" altLang="en-US" sz="2000" dirty="0"/>
                  <a:t>代表</a:t>
                </a:r>
                <a14:m>
                  <m:oMath xmlns:m="http://schemas.openxmlformats.org/officeDocument/2006/math">
                    <m:r>
                      <a:rPr lang="en-US" altLang="zh-CN" sz="2000" i="1">
                        <a:latin typeface="Cambria Math" panose="02040503050406030204" pitchFamily="18" charset="0"/>
                      </a:rPr>
                      <m:t>𝐵</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𝑄</m:t>
                        </m:r>
                      </m:e>
                      <m:sup>
                        <m:r>
                          <a:rPr lang="en-US" altLang="zh-CN" sz="2000" i="1">
                            <a:latin typeface="Cambria Math" panose="02040503050406030204" pitchFamily="18" charset="0"/>
                          </a:rPr>
                          <m:t>𝑇</m:t>
                        </m:r>
                      </m:sup>
                    </m:sSup>
                    <m:r>
                      <a:rPr lang="zh-CN" altLang="en-US" sz="2000" i="1">
                        <a:latin typeface="Cambria Math" panose="02040503050406030204" pitchFamily="18" charset="0"/>
                      </a:rPr>
                      <m:t>。</m:t>
                    </m:r>
                  </m:oMath>
                </a14:m>
                <a:endParaRPr lang="en-US" altLang="zh-CN" sz="2000" dirty="0"/>
              </a:p>
              <a:p>
                <a:pPr marL="342900" indent="-342900">
                  <a:buFont typeface="Arial" panose="020B0604020202020204" pitchFamily="34" charset="0"/>
                  <a:buChar char="•"/>
                </a:pPr>
                <a:r>
                  <a:rPr lang="zh-CN" altLang="en-US" sz="2000" dirty="0"/>
                  <a:t>最终得到的答案与</a:t>
                </a:r>
                <a:r>
                  <a:rPr lang="en-US" altLang="zh-CN" sz="2000" dirty="0"/>
                  <a:t>LU</a:t>
                </a:r>
                <a:r>
                  <a:rPr lang="zh-CN" altLang="en-US" sz="2000" dirty="0"/>
                  <a:t>分解是类似的</a:t>
                </a:r>
                <a:r>
                  <a:rPr lang="zh-CN" altLang="en-US" sz="2000" dirty="0" smtClean="0"/>
                  <a:t>。</a:t>
                </a:r>
                <a:endParaRPr lang="en-US" altLang="zh-CN"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43734" y="1291935"/>
                <a:ext cx="7538166" cy="5016758"/>
              </a:xfrm>
              <a:prstGeom prst="rect">
                <a:avLst/>
              </a:prstGeom>
              <a:blipFill>
                <a:blip r:embed="rId2"/>
                <a:stretch>
                  <a:fillRect l="-728" t="-972" b="-13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QR</a:t>
            </a:r>
            <a:r>
              <a:rPr lang="zh-CN" altLang="en-US" sz="2400" dirty="0"/>
              <a:t>分解</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515178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43734" y="1291935"/>
            <a:ext cx="7538166"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500" dirty="0"/>
              <a:t>前面，我们看到了矩阵的使用，</a:t>
            </a:r>
            <a:r>
              <a:rPr lang="en-US" altLang="zh-CN" sz="2500" dirty="0"/>
              <a:t>LU</a:t>
            </a:r>
            <a:r>
              <a:rPr lang="zh-CN" altLang="en-US" sz="2500" dirty="0"/>
              <a:t>分解，</a:t>
            </a:r>
            <a:r>
              <a:rPr lang="en-US" altLang="zh-CN" sz="2500" dirty="0" err="1"/>
              <a:t>Cholesky</a:t>
            </a:r>
            <a:r>
              <a:rPr lang="zh-CN" altLang="en-US" sz="2500" dirty="0"/>
              <a:t>分解和</a:t>
            </a:r>
            <a:r>
              <a:rPr lang="en-US" altLang="zh-CN" sz="2500" dirty="0"/>
              <a:t>QR</a:t>
            </a:r>
            <a:r>
              <a:rPr lang="zh-CN" altLang="en-US" sz="2500" dirty="0"/>
              <a:t>分解在求解线性方程组中的应用。如果我们金融数据的规模比较大，那么可以通过一些线性代数的一些方案来导致求解更快的收敛。量化资产组合分析师应当对这些讨论比较熟悉。</a:t>
            </a:r>
            <a:endParaRPr lang="en-US" altLang="zh-CN" sz="2500" dirty="0"/>
          </a:p>
          <a:p>
            <a:pPr marL="342900" indent="-342900">
              <a:buFont typeface="Arial" panose="020B0604020202020204" pitchFamily="34" charset="0"/>
              <a:buChar char="•"/>
            </a:pPr>
            <a:r>
              <a:rPr lang="zh-CN" altLang="en-US" sz="2500" dirty="0"/>
              <a:t>在某些情况下，这样的求解并不收敛。因此，我们需要考虑使用迭代方法。通常用来迭代的求解线性方程组的方法是</a:t>
            </a:r>
            <a:r>
              <a:rPr lang="en-US" altLang="zh-CN" sz="2500" dirty="0"/>
              <a:t>Jacobi</a:t>
            </a:r>
            <a:r>
              <a:rPr lang="zh-CN" altLang="en-US" sz="2500" dirty="0"/>
              <a:t>方法，</a:t>
            </a:r>
            <a:r>
              <a:rPr lang="en-US" altLang="zh-CN" sz="2500" dirty="0"/>
              <a:t>Gauss-Seidel</a:t>
            </a:r>
            <a:r>
              <a:rPr lang="zh-CN" altLang="en-US" sz="2500" dirty="0"/>
              <a:t>方法和</a:t>
            </a:r>
            <a:r>
              <a:rPr lang="en-US" altLang="zh-CN" sz="2500" dirty="0"/>
              <a:t>SOR</a:t>
            </a:r>
            <a:r>
              <a:rPr lang="zh-CN" altLang="en-US" sz="2500" dirty="0"/>
              <a:t>方法。我们将简单的分别看一个</a:t>
            </a:r>
            <a:r>
              <a:rPr lang="en-US" altLang="zh-CN" sz="2500" dirty="0"/>
              <a:t>Jacobi</a:t>
            </a:r>
            <a:r>
              <a:rPr lang="zh-CN" altLang="en-US" sz="2500" dirty="0"/>
              <a:t>和</a:t>
            </a:r>
            <a:r>
              <a:rPr lang="en-US" altLang="zh-CN" sz="2500" dirty="0"/>
              <a:t>Gauss-Seidel</a:t>
            </a:r>
            <a:r>
              <a:rPr lang="zh-CN" altLang="en-US" sz="2500" dirty="0"/>
              <a:t>方法的实现。</a:t>
            </a:r>
            <a:endParaRPr lang="zh-CN" altLang="en-US" sz="25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使用其他矩阵代数方法求解</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572547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5303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en-US" altLang="zh-CN" sz="1700" dirty="0"/>
                  <a:t>Jacobi</a:t>
                </a:r>
                <a:r>
                  <a:rPr lang="zh-CN" altLang="en-US" sz="1700" dirty="0"/>
                  <a:t>方法沿着对角线迭代的求解线性方程组。迭代过程会在解收敛的时候终止。再一次的，要求解的方程形式为</a:t>
                </a:r>
                <a14:m>
                  <m:oMath xmlns:m="http://schemas.openxmlformats.org/officeDocument/2006/math">
                    <m:r>
                      <a:rPr lang="en-US" altLang="zh-CN" sz="1700" i="1">
                        <a:latin typeface="Cambria Math" panose="02040503050406030204" pitchFamily="18" charset="0"/>
                      </a:rPr>
                      <m:t>𝐴𝑥</m:t>
                    </m:r>
                    <m:r>
                      <a:rPr lang="en-US" altLang="zh-CN" sz="1700" i="1">
                        <a:latin typeface="Cambria Math" panose="02040503050406030204" pitchFamily="18" charset="0"/>
                      </a:rPr>
                      <m:t>=</m:t>
                    </m:r>
                    <m:r>
                      <a:rPr lang="en-US" altLang="zh-CN" sz="1700" i="1">
                        <a:latin typeface="Cambria Math" panose="02040503050406030204" pitchFamily="18" charset="0"/>
                      </a:rPr>
                      <m:t>𝐵</m:t>
                    </m:r>
                  </m:oMath>
                </a14:m>
                <a:r>
                  <a:rPr lang="zh-CN" altLang="en-US" sz="1700" dirty="0"/>
                  <a:t>，其中</a:t>
                </a:r>
                <a:r>
                  <a:rPr lang="en-US" altLang="zh-CN" sz="1700" dirty="0"/>
                  <a:t>A</a:t>
                </a:r>
                <a:r>
                  <a:rPr lang="zh-CN" altLang="en-US" sz="1700" dirty="0"/>
                  <a:t>被分解为对角矩阵元素</a:t>
                </a:r>
                <a:r>
                  <a:rPr lang="en-US" altLang="zh-CN" sz="1700" dirty="0"/>
                  <a:t>D</a:t>
                </a:r>
                <a:r>
                  <a:rPr lang="zh-CN" altLang="en-US" sz="1700" dirty="0"/>
                  <a:t>和剩余</a:t>
                </a:r>
                <a:r>
                  <a:rPr lang="en-US" altLang="zh-CN" sz="1700" dirty="0"/>
                  <a:t>R</a:t>
                </a:r>
                <a:r>
                  <a:rPr lang="zh-CN" altLang="en-US" sz="1700" dirty="0"/>
                  <a:t>，满足</a:t>
                </a:r>
                <a14:m>
                  <m:oMath xmlns:m="http://schemas.openxmlformats.org/officeDocument/2006/math">
                    <m:r>
                      <a:rPr lang="en-US" altLang="zh-CN" sz="1700" i="1">
                        <a:latin typeface="Cambria Math" panose="02040503050406030204" pitchFamily="18" charset="0"/>
                      </a:rPr>
                      <m:t>𝐴</m:t>
                    </m:r>
                    <m:r>
                      <a:rPr lang="en-US" altLang="zh-CN" sz="1700" i="1">
                        <a:latin typeface="Cambria Math" panose="02040503050406030204" pitchFamily="18" charset="0"/>
                      </a:rPr>
                      <m:t>=</m:t>
                    </m:r>
                    <m:r>
                      <a:rPr lang="en-US" altLang="zh-CN" sz="1700" i="1">
                        <a:latin typeface="Cambria Math" panose="02040503050406030204" pitchFamily="18" charset="0"/>
                      </a:rPr>
                      <m:t>𝐷</m:t>
                    </m:r>
                    <m:r>
                      <a:rPr lang="en-US" altLang="zh-CN" sz="1700" i="1">
                        <a:latin typeface="Cambria Math" panose="02040503050406030204" pitchFamily="18" charset="0"/>
                      </a:rPr>
                      <m:t>+</m:t>
                    </m:r>
                    <m:r>
                      <a:rPr lang="en-US" altLang="zh-CN" sz="1700" i="1">
                        <a:latin typeface="Cambria Math" panose="02040503050406030204" pitchFamily="18" charset="0"/>
                      </a:rPr>
                      <m:t>𝑅</m:t>
                    </m:r>
                  </m:oMath>
                </a14:m>
                <a:r>
                  <a:rPr lang="zh-CN" altLang="en-US" sz="1700" dirty="0"/>
                  <a:t>，我们来看一个</a:t>
                </a:r>
                <a14:m>
                  <m:oMath xmlns:m="http://schemas.openxmlformats.org/officeDocument/2006/math">
                    <m:r>
                      <a:rPr lang="en-US" altLang="zh-CN" sz="1700" i="1">
                        <a:latin typeface="Cambria Math" panose="02040503050406030204" pitchFamily="18" charset="0"/>
                      </a:rPr>
                      <m:t>4</m:t>
                    </m:r>
                    <m:r>
                      <a:rPr lang="en-US" altLang="zh-CN" sz="1700" i="1">
                        <a:latin typeface="Cambria Math" panose="02040503050406030204" pitchFamily="18" charset="0"/>
                        <a:ea typeface="Cambria Math" panose="02040503050406030204" pitchFamily="18" charset="0"/>
                      </a:rPr>
                      <m:t>×4</m:t>
                    </m:r>
                  </m:oMath>
                </a14:m>
                <a:r>
                  <a:rPr lang="zh-CN" altLang="en-US" sz="1700" dirty="0"/>
                  <a:t>矩阵的例子。</a:t>
                </a:r>
                <a:endParaRPr lang="en-US" altLang="zh-CN" sz="1700" dirty="0"/>
              </a:p>
              <a:p>
                <a:pPr marL="0" indent="0" algn="ctr">
                  <a:buNone/>
                </a:pPr>
                <a:r>
                  <a:rPr lang="en-US" altLang="zh-CN" sz="1700" dirty="0"/>
                  <a:t>A=</a:t>
                </a:r>
                <a14:m>
                  <m:oMath xmlns:m="http://schemas.openxmlformats.org/officeDocument/2006/math">
                    <m:d>
                      <m:dPr>
                        <m:begChr m:val="["/>
                        <m:endChr m:val="]"/>
                        <m:ctrlPr>
                          <a:rPr lang="en-US" altLang="zh-CN" sz="1700" i="1">
                            <a:latin typeface="Cambria Math" panose="02040503050406030204" pitchFamily="18" charset="0"/>
                          </a:rPr>
                        </m:ctrlPr>
                      </m:dPr>
                      <m:e>
                        <m:m>
                          <m:mPr>
                            <m:mcs>
                              <m:mc>
                                <m:mcPr>
                                  <m:count m:val="3"/>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𝑎</m:t>
                              </m:r>
                            </m:e>
                            <m:e>
                              <m:r>
                                <a:rPr lang="en-US" altLang="zh-CN" sz="1700" i="1">
                                  <a:latin typeface="Cambria Math" panose="02040503050406030204" pitchFamily="18" charset="0"/>
                                </a:rPr>
                                <m:t>𝑏</m:t>
                              </m:r>
                            </m:e>
                            <m:e>
                              <m:m>
                                <m:mPr>
                                  <m:mcs>
                                    <m:mc>
                                      <m:mcPr>
                                        <m:count m:val="2"/>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𝑐</m:t>
                                    </m:r>
                                  </m:e>
                                  <m:e>
                                    <m:r>
                                      <a:rPr lang="en-US" altLang="zh-CN" sz="1700" i="1">
                                        <a:latin typeface="Cambria Math" panose="02040503050406030204" pitchFamily="18" charset="0"/>
                                      </a:rPr>
                                      <m:t>𝑑</m:t>
                                    </m:r>
                                  </m:e>
                                </m:mr>
                              </m:m>
                            </m:e>
                          </m:mr>
                          <m:mr>
                            <m:e>
                              <m:r>
                                <a:rPr lang="en-US" altLang="zh-CN" sz="1700" i="1">
                                  <a:latin typeface="Cambria Math" panose="02040503050406030204" pitchFamily="18" charset="0"/>
                                </a:rPr>
                                <m:t>𝑒</m:t>
                              </m:r>
                            </m:e>
                            <m:e>
                              <m:r>
                                <a:rPr lang="en-US" altLang="zh-CN" sz="1700" i="1">
                                  <a:latin typeface="Cambria Math" panose="02040503050406030204" pitchFamily="18" charset="0"/>
                                </a:rPr>
                                <m:t>𝑓</m:t>
                              </m:r>
                            </m:e>
                            <m:e>
                              <m:m>
                                <m:mPr>
                                  <m:mcs>
                                    <m:mc>
                                      <m:mcPr>
                                        <m:count m:val="2"/>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𝑔</m:t>
                                    </m:r>
                                  </m:e>
                                  <m:e>
                                    <m:r>
                                      <a:rPr lang="en-US" altLang="zh-CN" sz="1700" i="1">
                                        <a:latin typeface="Cambria Math" panose="02040503050406030204" pitchFamily="18" charset="0"/>
                                      </a:rPr>
                                      <m:t>h</m:t>
                                    </m:r>
                                  </m:e>
                                </m:mr>
                              </m:m>
                            </m:e>
                          </m:mr>
                          <m:mr>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𝑖</m:t>
                                    </m:r>
                                  </m:e>
                                </m:mr>
                                <m:mr>
                                  <m:e>
                                    <m:r>
                                      <a:rPr lang="en-US" altLang="zh-CN" sz="1700" i="1">
                                        <a:latin typeface="Cambria Math" panose="02040503050406030204" pitchFamily="18" charset="0"/>
                                      </a:rPr>
                                      <m:t>𝑚</m:t>
                                    </m:r>
                                  </m:e>
                                </m:mr>
                              </m:m>
                            </m:e>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𝑗</m:t>
                                    </m:r>
                                  </m:e>
                                </m:mr>
                                <m:mr>
                                  <m:e>
                                    <m:r>
                                      <a:rPr lang="en-US" altLang="zh-CN" sz="1700" i="1">
                                        <a:latin typeface="Cambria Math" panose="02040503050406030204" pitchFamily="18" charset="0"/>
                                      </a:rPr>
                                      <m:t>𝑛</m:t>
                                    </m:r>
                                  </m:e>
                                </m:mr>
                              </m:m>
                            </m:e>
                            <m:e>
                              <m:m>
                                <m:mPr>
                                  <m:mcs>
                                    <m:mc>
                                      <m:mcPr>
                                        <m:count m:val="2"/>
                                        <m:mcJc m:val="center"/>
                                      </m:mcPr>
                                    </m:mc>
                                  </m:mcs>
                                  <m:ctrlPr>
                                    <a:rPr lang="en-US" altLang="zh-CN" sz="1700" i="1">
                                      <a:latin typeface="Cambria Math" panose="02040503050406030204" pitchFamily="18" charset="0"/>
                                    </a:rPr>
                                  </m:ctrlPr>
                                </m:mPr>
                                <m:mr>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𝑘</m:t>
                                          </m:r>
                                        </m:e>
                                      </m:mr>
                                      <m:mr>
                                        <m:e>
                                          <m:r>
                                            <a:rPr lang="en-US" altLang="zh-CN" sz="1700" i="1">
                                              <a:latin typeface="Cambria Math" panose="02040503050406030204" pitchFamily="18" charset="0"/>
                                            </a:rPr>
                                            <m:t>𝑜</m:t>
                                          </m:r>
                                        </m:e>
                                      </m:mr>
                                    </m:m>
                                  </m:e>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𝑙</m:t>
                                          </m:r>
                                        </m:e>
                                      </m:mr>
                                      <m:mr>
                                        <m:e>
                                          <m:r>
                                            <a:rPr lang="en-US" altLang="zh-CN" sz="1700" i="1">
                                              <a:latin typeface="Cambria Math" panose="02040503050406030204" pitchFamily="18" charset="0"/>
                                            </a:rPr>
                                            <m:t>𝑝</m:t>
                                          </m:r>
                                        </m:e>
                                      </m:mr>
                                    </m:m>
                                  </m:e>
                                </m:mr>
                              </m:m>
                            </m:e>
                          </m:mr>
                        </m:m>
                      </m:e>
                    </m:d>
                    <m:r>
                      <a:rPr lang="en-US" altLang="zh-CN" sz="1700" i="1">
                        <a:latin typeface="Cambria Math" panose="02040503050406030204" pitchFamily="18" charset="0"/>
                      </a:rPr>
                      <m:t>=</m:t>
                    </m:r>
                    <m:d>
                      <m:dPr>
                        <m:begChr m:val="["/>
                        <m:endChr m:val="]"/>
                        <m:ctrlPr>
                          <a:rPr lang="en-US" altLang="zh-CN" sz="1700" i="1">
                            <a:latin typeface="Cambria Math" panose="02040503050406030204" pitchFamily="18" charset="0"/>
                          </a:rPr>
                        </m:ctrlPr>
                      </m:dPr>
                      <m:e>
                        <m:m>
                          <m:mPr>
                            <m:mcs>
                              <m:mc>
                                <m:mcPr>
                                  <m:count m:val="3"/>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𝑎</m:t>
                              </m:r>
                            </m:e>
                            <m:e>
                              <m:r>
                                <a:rPr lang="en-US" altLang="zh-CN" sz="1700" i="1">
                                  <a:latin typeface="Cambria Math" panose="02040503050406030204" pitchFamily="18" charset="0"/>
                                </a:rPr>
                                <m:t>0</m:t>
                              </m:r>
                            </m:e>
                            <m:e>
                              <m:m>
                                <m:mPr>
                                  <m:mcs>
                                    <m:mc>
                                      <m:mcPr>
                                        <m:count m:val="2"/>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0</m:t>
                                    </m:r>
                                  </m:e>
                                  <m:e>
                                    <m:r>
                                      <a:rPr lang="en-US" altLang="zh-CN" sz="1700" i="1">
                                        <a:latin typeface="Cambria Math" panose="02040503050406030204" pitchFamily="18" charset="0"/>
                                      </a:rPr>
                                      <m:t>0</m:t>
                                    </m:r>
                                  </m:e>
                                </m:mr>
                              </m:m>
                            </m:e>
                          </m:mr>
                          <m:mr>
                            <m:e>
                              <m:r>
                                <a:rPr lang="en-US" altLang="zh-CN" sz="1700" i="1">
                                  <a:latin typeface="Cambria Math" panose="02040503050406030204" pitchFamily="18" charset="0"/>
                                </a:rPr>
                                <m:t>0</m:t>
                              </m:r>
                            </m:e>
                            <m:e>
                              <m:r>
                                <a:rPr lang="en-US" altLang="zh-CN" sz="1700" i="1">
                                  <a:latin typeface="Cambria Math" panose="02040503050406030204" pitchFamily="18" charset="0"/>
                                </a:rPr>
                                <m:t>𝑓</m:t>
                              </m:r>
                            </m:e>
                            <m:e>
                              <m:m>
                                <m:mPr>
                                  <m:mcs>
                                    <m:mc>
                                      <m:mcPr>
                                        <m:count m:val="2"/>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0</m:t>
                                    </m:r>
                                  </m:e>
                                  <m:e>
                                    <m:r>
                                      <a:rPr lang="en-US" altLang="zh-CN" sz="1700" i="1">
                                        <a:latin typeface="Cambria Math" panose="02040503050406030204" pitchFamily="18" charset="0"/>
                                      </a:rPr>
                                      <m:t>0</m:t>
                                    </m:r>
                                  </m:e>
                                </m:mr>
                              </m:m>
                            </m:e>
                          </m:mr>
                          <m:mr>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0</m:t>
                                    </m:r>
                                  </m:e>
                                </m:mr>
                                <m:mr>
                                  <m:e>
                                    <m:r>
                                      <a:rPr lang="en-US" altLang="zh-CN" sz="1700" i="1">
                                        <a:latin typeface="Cambria Math" panose="02040503050406030204" pitchFamily="18" charset="0"/>
                                      </a:rPr>
                                      <m:t>0</m:t>
                                    </m:r>
                                  </m:e>
                                </m:mr>
                              </m:m>
                            </m:e>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0</m:t>
                                    </m:r>
                                  </m:e>
                                </m:mr>
                                <m:mr>
                                  <m:e>
                                    <m:r>
                                      <a:rPr lang="en-US" altLang="zh-CN" sz="1700" i="1">
                                        <a:latin typeface="Cambria Math" panose="02040503050406030204" pitchFamily="18" charset="0"/>
                                      </a:rPr>
                                      <m:t>0</m:t>
                                    </m:r>
                                  </m:e>
                                </m:mr>
                              </m:m>
                            </m:e>
                            <m:e>
                              <m:m>
                                <m:mPr>
                                  <m:mcs>
                                    <m:mc>
                                      <m:mcPr>
                                        <m:count m:val="2"/>
                                        <m:mcJc m:val="center"/>
                                      </m:mcPr>
                                    </m:mc>
                                  </m:mcs>
                                  <m:ctrlPr>
                                    <a:rPr lang="en-US" altLang="zh-CN" sz="1700" i="1">
                                      <a:latin typeface="Cambria Math" panose="02040503050406030204" pitchFamily="18" charset="0"/>
                                    </a:rPr>
                                  </m:ctrlPr>
                                </m:mPr>
                                <m:mr>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𝑘</m:t>
                                          </m:r>
                                        </m:e>
                                      </m:mr>
                                      <m:mr>
                                        <m:e>
                                          <m:r>
                                            <a:rPr lang="en-US" altLang="zh-CN" sz="1700" i="1">
                                              <a:latin typeface="Cambria Math" panose="02040503050406030204" pitchFamily="18" charset="0"/>
                                            </a:rPr>
                                            <m:t>0</m:t>
                                          </m:r>
                                        </m:e>
                                      </m:mr>
                                    </m:m>
                                  </m:e>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0</m:t>
                                          </m:r>
                                        </m:e>
                                      </m:mr>
                                      <m:mr>
                                        <m:e>
                                          <m:r>
                                            <a:rPr lang="en-US" altLang="zh-CN" sz="1700" i="1">
                                              <a:latin typeface="Cambria Math" panose="02040503050406030204" pitchFamily="18" charset="0"/>
                                            </a:rPr>
                                            <m:t>𝑝</m:t>
                                          </m:r>
                                        </m:e>
                                      </m:mr>
                                    </m:m>
                                  </m:e>
                                </m:mr>
                              </m:m>
                            </m:e>
                          </m:mr>
                        </m:m>
                      </m:e>
                    </m:d>
                  </m:oMath>
                </a14:m>
                <a:r>
                  <a:rPr lang="en-US" altLang="zh-CN" sz="1700" dirty="0"/>
                  <a:t>+</a:t>
                </a:r>
                <a14:m>
                  <m:oMath xmlns:m="http://schemas.openxmlformats.org/officeDocument/2006/math">
                    <m:d>
                      <m:dPr>
                        <m:begChr m:val="["/>
                        <m:endChr m:val="]"/>
                        <m:ctrlPr>
                          <a:rPr lang="en-US" altLang="zh-CN" sz="1700" i="1">
                            <a:latin typeface="Cambria Math" panose="02040503050406030204" pitchFamily="18" charset="0"/>
                          </a:rPr>
                        </m:ctrlPr>
                      </m:dPr>
                      <m:e>
                        <m:m>
                          <m:mPr>
                            <m:mcs>
                              <m:mc>
                                <m:mcPr>
                                  <m:count m:val="3"/>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0</m:t>
                              </m:r>
                            </m:e>
                            <m:e>
                              <m:r>
                                <a:rPr lang="en-US" altLang="zh-CN" sz="1700" i="1">
                                  <a:latin typeface="Cambria Math" panose="02040503050406030204" pitchFamily="18" charset="0"/>
                                </a:rPr>
                                <m:t>𝑏</m:t>
                              </m:r>
                            </m:e>
                            <m:e>
                              <m:m>
                                <m:mPr>
                                  <m:mcs>
                                    <m:mc>
                                      <m:mcPr>
                                        <m:count m:val="2"/>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𝑐</m:t>
                                    </m:r>
                                  </m:e>
                                  <m:e>
                                    <m:r>
                                      <a:rPr lang="en-US" altLang="zh-CN" sz="1700" i="1">
                                        <a:latin typeface="Cambria Math" panose="02040503050406030204" pitchFamily="18" charset="0"/>
                                      </a:rPr>
                                      <m:t>𝑑</m:t>
                                    </m:r>
                                  </m:e>
                                </m:mr>
                              </m:m>
                            </m:e>
                          </m:mr>
                          <m:mr>
                            <m:e>
                              <m:r>
                                <a:rPr lang="en-US" altLang="zh-CN" sz="1700" i="1">
                                  <a:latin typeface="Cambria Math" panose="02040503050406030204" pitchFamily="18" charset="0"/>
                                </a:rPr>
                                <m:t>𝑒</m:t>
                              </m:r>
                            </m:e>
                            <m:e>
                              <m:r>
                                <a:rPr lang="en-US" altLang="zh-CN" sz="1700" i="1">
                                  <a:latin typeface="Cambria Math" panose="02040503050406030204" pitchFamily="18" charset="0"/>
                                </a:rPr>
                                <m:t>0</m:t>
                              </m:r>
                            </m:e>
                            <m:e>
                              <m:m>
                                <m:mPr>
                                  <m:mcs>
                                    <m:mc>
                                      <m:mcPr>
                                        <m:count m:val="2"/>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𝑔</m:t>
                                    </m:r>
                                  </m:e>
                                  <m:e>
                                    <m:r>
                                      <a:rPr lang="en-US" altLang="zh-CN" sz="1700" i="1">
                                        <a:latin typeface="Cambria Math" panose="02040503050406030204" pitchFamily="18" charset="0"/>
                                      </a:rPr>
                                      <m:t>h</m:t>
                                    </m:r>
                                  </m:e>
                                </m:mr>
                              </m:m>
                            </m:e>
                          </m:mr>
                          <m:mr>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𝑖</m:t>
                                    </m:r>
                                  </m:e>
                                </m:mr>
                                <m:mr>
                                  <m:e>
                                    <m:r>
                                      <a:rPr lang="en-US" altLang="zh-CN" sz="1700" i="1">
                                        <a:latin typeface="Cambria Math" panose="02040503050406030204" pitchFamily="18" charset="0"/>
                                      </a:rPr>
                                      <m:t>𝑚</m:t>
                                    </m:r>
                                  </m:e>
                                </m:mr>
                              </m:m>
                            </m:e>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𝑗</m:t>
                                    </m:r>
                                  </m:e>
                                </m:mr>
                                <m:mr>
                                  <m:e>
                                    <m:r>
                                      <a:rPr lang="en-US" altLang="zh-CN" sz="1700" i="1">
                                        <a:latin typeface="Cambria Math" panose="02040503050406030204" pitchFamily="18" charset="0"/>
                                      </a:rPr>
                                      <m:t>𝑛</m:t>
                                    </m:r>
                                  </m:e>
                                </m:mr>
                              </m:m>
                            </m:e>
                            <m:e>
                              <m:m>
                                <m:mPr>
                                  <m:mcs>
                                    <m:mc>
                                      <m:mcPr>
                                        <m:count m:val="2"/>
                                        <m:mcJc m:val="center"/>
                                      </m:mcPr>
                                    </m:mc>
                                  </m:mcs>
                                  <m:ctrlPr>
                                    <a:rPr lang="en-US" altLang="zh-CN" sz="1700" i="1">
                                      <a:latin typeface="Cambria Math" panose="02040503050406030204" pitchFamily="18" charset="0"/>
                                    </a:rPr>
                                  </m:ctrlPr>
                                </m:mPr>
                                <m:mr>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0</m:t>
                                          </m:r>
                                        </m:e>
                                      </m:mr>
                                      <m:mr>
                                        <m:e>
                                          <m:r>
                                            <a:rPr lang="en-US" altLang="zh-CN" sz="1700" i="1">
                                              <a:latin typeface="Cambria Math" panose="02040503050406030204" pitchFamily="18" charset="0"/>
                                            </a:rPr>
                                            <m:t>𝑜</m:t>
                                          </m:r>
                                        </m:e>
                                      </m:mr>
                                    </m:m>
                                  </m:e>
                                  <m:e>
                                    <m:m>
                                      <m:mPr>
                                        <m:mcs>
                                          <m:mc>
                                            <m:mcPr>
                                              <m:count m:val="1"/>
                                              <m:mcJc m:val="center"/>
                                            </m:mcPr>
                                          </m:mc>
                                        </m:mcs>
                                        <m:ctrlPr>
                                          <a:rPr lang="en-US" altLang="zh-CN" sz="1700" i="1">
                                            <a:latin typeface="Cambria Math" panose="02040503050406030204" pitchFamily="18" charset="0"/>
                                          </a:rPr>
                                        </m:ctrlPr>
                                      </m:mPr>
                                      <m:mr>
                                        <m:e>
                                          <m:r>
                                            <m:rPr>
                                              <m:brk m:alnAt="7"/>
                                            </m:rPr>
                                            <a:rPr lang="en-US" altLang="zh-CN" sz="1700" i="1">
                                              <a:latin typeface="Cambria Math" panose="02040503050406030204" pitchFamily="18" charset="0"/>
                                            </a:rPr>
                                            <m:t>𝑙</m:t>
                                          </m:r>
                                        </m:e>
                                      </m:mr>
                                      <m:mr>
                                        <m:e>
                                          <m:r>
                                            <a:rPr lang="en-US" altLang="zh-CN" sz="1700" i="1">
                                              <a:latin typeface="Cambria Math" panose="02040503050406030204" pitchFamily="18" charset="0"/>
                                            </a:rPr>
                                            <m:t>0</m:t>
                                          </m:r>
                                        </m:e>
                                      </m:mr>
                                    </m:m>
                                  </m:e>
                                </m:mr>
                              </m:m>
                            </m:e>
                          </m:mr>
                        </m:m>
                      </m:e>
                    </m:d>
                  </m:oMath>
                </a14:m>
                <a:endParaRPr lang="en-US" altLang="zh-CN" sz="1700" dirty="0"/>
              </a:p>
              <a:p>
                <a:pPr marL="285750" indent="-285750">
                  <a:buFont typeface="Arial" panose="020B0604020202020204" pitchFamily="34" charset="0"/>
                  <a:buChar char="•"/>
                </a:pPr>
                <a:r>
                  <a:rPr lang="zh-CN" altLang="en-US" sz="1700" dirty="0"/>
                  <a:t>求解可以按照下面的方法迭代</a:t>
                </a:r>
                <a:endParaRPr lang="en-US" altLang="zh-CN" sz="1700" dirty="0"/>
              </a:p>
              <a:p>
                <a:pPr marL="457200" lvl="1" indent="0">
                  <a:buNone/>
                </a:pPr>
                <a14:m>
                  <m:oMathPara xmlns:m="http://schemas.openxmlformats.org/officeDocument/2006/math">
                    <m:oMathParaPr>
                      <m:jc m:val="centerGroup"/>
                    </m:oMathParaPr>
                    <m:oMath xmlns:m="http://schemas.openxmlformats.org/officeDocument/2006/math">
                      <m:r>
                        <a:rPr lang="en-US" altLang="zh-CN" sz="1700" i="1">
                          <a:latin typeface="Cambria Math" panose="02040503050406030204" pitchFamily="18" charset="0"/>
                        </a:rPr>
                        <m:t>𝐴𝑥</m:t>
                      </m:r>
                      <m:r>
                        <a:rPr lang="en-US" altLang="zh-CN" sz="1700" i="1">
                          <a:latin typeface="Cambria Math" panose="02040503050406030204" pitchFamily="18" charset="0"/>
                        </a:rPr>
                        <m:t>=</m:t>
                      </m:r>
                      <m:r>
                        <a:rPr lang="en-US" altLang="zh-CN" sz="1700" i="1">
                          <a:latin typeface="Cambria Math" panose="02040503050406030204" pitchFamily="18" charset="0"/>
                        </a:rPr>
                        <m:t>𝐵</m:t>
                      </m:r>
                    </m:oMath>
                  </m:oMathPara>
                </a14:m>
                <a:endParaRPr lang="en-US" altLang="zh-CN" sz="1700" dirty="0"/>
              </a:p>
              <a:p>
                <a:pPr marL="457200" lvl="1" indent="0">
                  <a:buNone/>
                </a:pPr>
                <a14:m>
                  <m:oMathPara xmlns:m="http://schemas.openxmlformats.org/officeDocument/2006/math">
                    <m:oMathParaPr>
                      <m:jc m:val="centerGroup"/>
                    </m:oMathParaPr>
                    <m:oMath xmlns:m="http://schemas.openxmlformats.org/officeDocument/2006/math">
                      <m:d>
                        <m:dPr>
                          <m:ctrlPr>
                            <a:rPr lang="en-US" altLang="zh-CN" sz="1700" i="1">
                              <a:latin typeface="Cambria Math" panose="02040503050406030204" pitchFamily="18" charset="0"/>
                            </a:rPr>
                          </m:ctrlPr>
                        </m:dPr>
                        <m:e>
                          <m:r>
                            <a:rPr lang="en-US" altLang="zh-CN" sz="1700" i="1">
                              <a:latin typeface="Cambria Math" panose="02040503050406030204" pitchFamily="18" charset="0"/>
                            </a:rPr>
                            <m:t>𝐷</m:t>
                          </m:r>
                          <m:r>
                            <a:rPr lang="en-US" altLang="zh-CN" sz="1700" i="1">
                              <a:latin typeface="Cambria Math" panose="02040503050406030204" pitchFamily="18" charset="0"/>
                            </a:rPr>
                            <m:t>+</m:t>
                          </m:r>
                          <m:r>
                            <a:rPr lang="en-US" altLang="zh-CN" sz="1700" i="1">
                              <a:latin typeface="Cambria Math" panose="02040503050406030204" pitchFamily="18" charset="0"/>
                            </a:rPr>
                            <m:t>𝑅</m:t>
                          </m:r>
                        </m:e>
                      </m:d>
                      <m:r>
                        <a:rPr lang="en-US" altLang="zh-CN" sz="1700" i="1">
                          <a:latin typeface="Cambria Math" panose="02040503050406030204" pitchFamily="18" charset="0"/>
                        </a:rPr>
                        <m:t>𝑥</m:t>
                      </m:r>
                      <m:r>
                        <a:rPr lang="en-US" altLang="zh-CN" sz="1700" i="1">
                          <a:latin typeface="Cambria Math" panose="02040503050406030204" pitchFamily="18" charset="0"/>
                        </a:rPr>
                        <m:t>=</m:t>
                      </m:r>
                      <m:r>
                        <a:rPr lang="en-US" altLang="zh-CN" sz="1700" i="1">
                          <a:latin typeface="Cambria Math" panose="02040503050406030204" pitchFamily="18" charset="0"/>
                        </a:rPr>
                        <m:t>𝐵</m:t>
                      </m:r>
                    </m:oMath>
                  </m:oMathPara>
                </a14:m>
                <a:endParaRPr lang="en-US" altLang="zh-CN" sz="1700" dirty="0"/>
              </a:p>
              <a:p>
                <a:pPr marL="457200" lvl="1" indent="0">
                  <a:buNone/>
                </a:pPr>
                <a14:m>
                  <m:oMathPara xmlns:m="http://schemas.openxmlformats.org/officeDocument/2006/math">
                    <m:oMathParaPr>
                      <m:jc m:val="centerGroup"/>
                    </m:oMathParaPr>
                    <m:oMath xmlns:m="http://schemas.openxmlformats.org/officeDocument/2006/math">
                      <m:r>
                        <a:rPr lang="en-US" altLang="zh-CN" sz="1700" i="1">
                          <a:latin typeface="Cambria Math" panose="02040503050406030204" pitchFamily="18" charset="0"/>
                        </a:rPr>
                        <m:t>𝐷𝑥</m:t>
                      </m:r>
                      <m:r>
                        <a:rPr lang="en-US" altLang="zh-CN" sz="1700" i="1">
                          <a:latin typeface="Cambria Math" panose="02040503050406030204" pitchFamily="18" charset="0"/>
                        </a:rPr>
                        <m:t>=</m:t>
                      </m:r>
                      <m:r>
                        <a:rPr lang="en-US" altLang="zh-CN" sz="1700" i="1">
                          <a:latin typeface="Cambria Math" panose="02040503050406030204" pitchFamily="18" charset="0"/>
                        </a:rPr>
                        <m:t>𝐵</m:t>
                      </m:r>
                      <m:r>
                        <a:rPr lang="en-US" altLang="zh-CN" sz="1700" i="1">
                          <a:latin typeface="Cambria Math" panose="02040503050406030204" pitchFamily="18" charset="0"/>
                        </a:rPr>
                        <m:t>−</m:t>
                      </m:r>
                      <m:r>
                        <a:rPr lang="en-US" altLang="zh-CN" sz="1700" i="1">
                          <a:latin typeface="Cambria Math" panose="02040503050406030204" pitchFamily="18" charset="0"/>
                        </a:rPr>
                        <m:t>𝑅𝑥</m:t>
                      </m:r>
                    </m:oMath>
                  </m:oMathPara>
                </a14:m>
                <a:endParaRPr lang="en-US" altLang="zh-CN" sz="1700" dirty="0"/>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sz="1700" i="1">
                              <a:latin typeface="Cambria Math" panose="02040503050406030204" pitchFamily="18" charset="0"/>
                            </a:rPr>
                          </m:ctrlPr>
                        </m:sSubPr>
                        <m:e>
                          <m:r>
                            <a:rPr lang="en-US" altLang="zh-CN" sz="1700" i="1">
                              <a:latin typeface="Cambria Math" panose="02040503050406030204" pitchFamily="18" charset="0"/>
                            </a:rPr>
                            <m:t>𝑥</m:t>
                          </m:r>
                        </m:e>
                        <m:sub>
                          <m:r>
                            <a:rPr lang="en-US" altLang="zh-CN" sz="1700" i="1">
                              <a:latin typeface="Cambria Math" panose="02040503050406030204" pitchFamily="18" charset="0"/>
                            </a:rPr>
                            <m:t>𝑛</m:t>
                          </m:r>
                          <m:r>
                            <a:rPr lang="en-US" altLang="zh-CN" sz="1700" i="1">
                              <a:latin typeface="Cambria Math" panose="02040503050406030204" pitchFamily="18" charset="0"/>
                            </a:rPr>
                            <m:t>+1</m:t>
                          </m:r>
                        </m:sub>
                      </m:sSub>
                      <m:r>
                        <a:rPr lang="en-US" altLang="zh-CN" sz="1700" i="1">
                          <a:latin typeface="Cambria Math" panose="02040503050406030204" pitchFamily="18" charset="0"/>
                        </a:rPr>
                        <m:t>=</m:t>
                      </m:r>
                      <m:sSup>
                        <m:sSupPr>
                          <m:ctrlPr>
                            <a:rPr lang="en-US" altLang="zh-CN" sz="1700" i="1">
                              <a:latin typeface="Cambria Math" panose="02040503050406030204" pitchFamily="18" charset="0"/>
                            </a:rPr>
                          </m:ctrlPr>
                        </m:sSupPr>
                        <m:e>
                          <m:r>
                            <a:rPr lang="en-US" altLang="zh-CN" sz="1700" i="1">
                              <a:latin typeface="Cambria Math" panose="02040503050406030204" pitchFamily="18" charset="0"/>
                            </a:rPr>
                            <m:t>𝐷</m:t>
                          </m:r>
                        </m:e>
                        <m:sup>
                          <m:r>
                            <a:rPr lang="en-US" altLang="zh-CN" sz="1700" i="1">
                              <a:latin typeface="Cambria Math" panose="02040503050406030204" pitchFamily="18" charset="0"/>
                            </a:rPr>
                            <m:t>−1</m:t>
                          </m:r>
                        </m:sup>
                      </m:sSup>
                      <m:r>
                        <a:rPr lang="en-US" altLang="zh-CN" sz="1700" i="1">
                          <a:latin typeface="Cambria Math" panose="02040503050406030204" pitchFamily="18" charset="0"/>
                        </a:rPr>
                        <m:t>(</m:t>
                      </m:r>
                      <m:r>
                        <a:rPr lang="en-US" altLang="zh-CN" sz="1700" i="1">
                          <a:latin typeface="Cambria Math" panose="02040503050406030204" pitchFamily="18" charset="0"/>
                        </a:rPr>
                        <m:t>𝐵</m:t>
                      </m:r>
                      <m:r>
                        <a:rPr lang="en-US" altLang="zh-CN" sz="1700" i="1">
                          <a:latin typeface="Cambria Math" panose="02040503050406030204" pitchFamily="18" charset="0"/>
                        </a:rPr>
                        <m:t>−</m:t>
                      </m:r>
                      <m:r>
                        <a:rPr lang="en-US" altLang="zh-CN" sz="1700" i="1">
                          <a:latin typeface="Cambria Math" panose="02040503050406030204" pitchFamily="18" charset="0"/>
                        </a:rPr>
                        <m:t>𝑅</m:t>
                      </m:r>
                      <m:sSub>
                        <m:sSubPr>
                          <m:ctrlPr>
                            <a:rPr lang="en-US" altLang="zh-CN" sz="1700" i="1">
                              <a:latin typeface="Cambria Math" panose="02040503050406030204" pitchFamily="18" charset="0"/>
                            </a:rPr>
                          </m:ctrlPr>
                        </m:sSubPr>
                        <m:e>
                          <m:r>
                            <a:rPr lang="en-US" altLang="zh-CN" sz="1700" i="1">
                              <a:latin typeface="Cambria Math" panose="02040503050406030204" pitchFamily="18" charset="0"/>
                            </a:rPr>
                            <m:t>𝑥</m:t>
                          </m:r>
                        </m:e>
                        <m:sub>
                          <m:r>
                            <a:rPr lang="en-US" altLang="zh-CN" sz="1700" i="1">
                              <a:latin typeface="Cambria Math" panose="02040503050406030204" pitchFamily="18" charset="0"/>
                            </a:rPr>
                            <m:t>𝑛</m:t>
                          </m:r>
                        </m:sub>
                      </m:sSub>
                      <m:r>
                        <a:rPr lang="en-US" altLang="zh-CN" sz="1700" i="1">
                          <a:latin typeface="Cambria Math" panose="02040503050406030204" pitchFamily="18" charset="0"/>
                        </a:rPr>
                        <m:t>)</m:t>
                      </m:r>
                    </m:oMath>
                  </m:oMathPara>
                </a14:m>
                <a:endParaRPr lang="en-US" altLang="zh-CN" sz="1700" dirty="0" smtClean="0"/>
              </a:p>
              <a:p>
                <a:pPr marL="285750" indent="-285750">
                  <a:buFont typeface="Arial" panose="020B0604020202020204" pitchFamily="34" charset="0"/>
                  <a:buChar char="•"/>
                </a:pPr>
                <a:r>
                  <a:rPr lang="zh-CN" altLang="en-US" sz="1700" dirty="0"/>
                  <a:t>与</a:t>
                </a:r>
                <a:r>
                  <a:rPr lang="en-US" altLang="zh-CN" sz="1700" dirty="0"/>
                  <a:t>Gauss-</a:t>
                </a:r>
                <a:r>
                  <a:rPr lang="en-US" altLang="zh-CN" sz="1700" dirty="0" err="1"/>
                  <a:t>Siedel</a:t>
                </a:r>
                <a:r>
                  <a:rPr lang="zh-CN" altLang="en-US" sz="1700" dirty="0"/>
                  <a:t>方法相比，</a:t>
                </a:r>
                <a14:m>
                  <m:oMath xmlns:m="http://schemas.openxmlformats.org/officeDocument/2006/math">
                    <m:r>
                      <m:rPr>
                        <m:sty m:val="p"/>
                      </m:rPr>
                      <a:rPr lang="en-US" altLang="zh-CN" sz="1700" i="1" dirty="0">
                        <a:latin typeface="Cambria Math" panose="02040503050406030204" pitchFamily="18" charset="0"/>
                      </a:rPr>
                      <m:t>Jacobi</m:t>
                    </m:r>
                    <m:r>
                      <a:rPr lang="zh-CN" altLang="en-US" sz="1700" i="1" dirty="0">
                        <a:latin typeface="Cambria Math" panose="02040503050406030204" pitchFamily="18" charset="0"/>
                      </a:rPr>
                      <m:t>方法中</m:t>
                    </m:r>
                    <m:sSub>
                      <m:sSubPr>
                        <m:ctrlPr>
                          <a:rPr lang="en-US" altLang="zh-CN" sz="1700" i="1">
                            <a:latin typeface="Cambria Math" panose="02040503050406030204" pitchFamily="18" charset="0"/>
                          </a:rPr>
                        </m:ctrlPr>
                      </m:sSubPr>
                      <m:e>
                        <m:r>
                          <a:rPr lang="en-US" altLang="zh-CN" sz="1700" i="1">
                            <a:latin typeface="Cambria Math" panose="02040503050406030204" pitchFamily="18" charset="0"/>
                          </a:rPr>
                          <m:t>𝑥</m:t>
                        </m:r>
                      </m:e>
                      <m:sub>
                        <m:r>
                          <a:rPr lang="en-US" altLang="zh-CN" sz="1700" i="1">
                            <a:latin typeface="Cambria Math" panose="02040503050406030204" pitchFamily="18" charset="0"/>
                          </a:rPr>
                          <m:t>𝑛</m:t>
                        </m:r>
                      </m:sub>
                    </m:sSub>
                  </m:oMath>
                </a14:m>
                <a:r>
                  <a:rPr lang="zh-CN" altLang="en-US" sz="1700" dirty="0"/>
                  <a:t>的值在每次迭代中是需要的，为计算</a:t>
                </a:r>
                <a14:m>
                  <m:oMath xmlns:m="http://schemas.openxmlformats.org/officeDocument/2006/math">
                    <m:sSub>
                      <m:sSubPr>
                        <m:ctrlPr>
                          <a:rPr lang="en-US" altLang="zh-CN" sz="1700" i="1">
                            <a:latin typeface="Cambria Math" panose="02040503050406030204" pitchFamily="18" charset="0"/>
                          </a:rPr>
                        </m:ctrlPr>
                      </m:sSubPr>
                      <m:e>
                        <m:r>
                          <a:rPr lang="en-US" altLang="zh-CN" sz="1700" i="1">
                            <a:latin typeface="Cambria Math" panose="02040503050406030204" pitchFamily="18" charset="0"/>
                          </a:rPr>
                          <m:t>𝑥</m:t>
                        </m:r>
                      </m:e>
                      <m:sub>
                        <m:r>
                          <a:rPr lang="en-US" altLang="zh-CN" sz="1700" i="1">
                            <a:latin typeface="Cambria Math" panose="02040503050406030204" pitchFamily="18" charset="0"/>
                          </a:rPr>
                          <m:t>𝑛</m:t>
                        </m:r>
                        <m:r>
                          <a:rPr lang="en-US" altLang="zh-CN" sz="1700" i="1">
                            <a:latin typeface="Cambria Math" panose="02040503050406030204" pitchFamily="18" charset="0"/>
                          </a:rPr>
                          <m:t>+1</m:t>
                        </m:r>
                      </m:sub>
                    </m:sSub>
                  </m:oMath>
                </a14:m>
                <a:r>
                  <a:rPr lang="zh-CN" altLang="en-US" sz="1700" dirty="0"/>
                  <a:t>，不能被覆盖。这会导致</a:t>
                </a:r>
                <a:r>
                  <a:rPr lang="en-US" altLang="zh-CN" sz="1700" dirty="0"/>
                  <a:t>2</a:t>
                </a:r>
                <a:r>
                  <a:rPr lang="zh-CN" altLang="en-US" sz="1700" dirty="0"/>
                  <a:t>倍的存储使用。但是，每个元素的计算可以多线程并行，这对于快速计算是有用的。</a:t>
                </a:r>
                <a:endParaRPr lang="en-US" altLang="zh-CN" sz="1700" dirty="0"/>
              </a:p>
              <a:p>
                <a:pPr marL="285750" indent="-285750">
                  <a:buFont typeface="Arial" panose="020B0604020202020204" pitchFamily="34" charset="0"/>
                  <a:buChar char="•"/>
                </a:pPr>
                <a:r>
                  <a:rPr lang="zh-CN" altLang="en-US" sz="1700" dirty="0"/>
                  <a:t>如果矩阵</a:t>
                </a:r>
                <a:r>
                  <a:rPr lang="en-US" altLang="zh-CN" sz="1700" dirty="0"/>
                  <a:t>A</a:t>
                </a:r>
                <a:r>
                  <a:rPr lang="zh-CN" altLang="en-US" sz="1700" dirty="0"/>
                  <a:t>是严格非退化的对角线占优的，那么这种方法可以保证收敛。一个严格非退化的对角线占优矩阵是指每一行对角线元素的绝对值都大于其他项目的和。</a:t>
                </a:r>
                <a:endParaRPr lang="en-US" altLang="zh-CN" sz="1700" dirty="0"/>
              </a:p>
              <a:p>
                <a:pPr marL="285750" indent="-285750">
                  <a:buFont typeface="Arial" panose="020B0604020202020204" pitchFamily="34" charset="0"/>
                  <a:buChar char="•"/>
                </a:pPr>
                <a:r>
                  <a:rPr lang="zh-CN" altLang="en-US" sz="1700" dirty="0"/>
                  <a:t>但是，其实，上述条件不满足的时候，方法也可能收敛。</a:t>
                </a:r>
                <a:endParaRPr lang="en-US" altLang="zh-CN" sz="1700" dirty="0"/>
              </a:p>
              <a:p>
                <a:pPr marL="457200" lvl="1" indent="0">
                  <a:buNone/>
                </a:pPr>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5303888"/>
              </a:xfrm>
              <a:prstGeom prst="rect">
                <a:avLst/>
              </a:prstGeom>
              <a:blipFill>
                <a:blip r:embed="rId2"/>
                <a:stretch>
                  <a:fillRect l="-405" t="-5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Jacobi</a:t>
            </a:r>
            <a:r>
              <a:rPr lang="zh-CN" altLang="en-US" sz="2400" dirty="0"/>
              <a:t>方法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423120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5646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en-US" altLang="zh-CN" sz="1500" dirty="0"/>
                  <a:t>Gauss-Seidel</a:t>
                </a:r>
                <a:r>
                  <a:rPr lang="zh-CN" altLang="en-US" sz="1500" dirty="0"/>
                  <a:t>方法非常类似于</a:t>
                </a:r>
                <a:r>
                  <a:rPr lang="en-US" altLang="zh-CN" sz="1500" dirty="0"/>
                  <a:t>Jacobi</a:t>
                </a:r>
                <a:r>
                  <a:rPr lang="zh-CN" altLang="en-US" sz="1500" dirty="0"/>
                  <a:t>方法，这是另外一种使用迭代过程求解线性方程组系统的方法，要求解的方程形式是</a:t>
                </a:r>
                <a14:m>
                  <m:oMath xmlns:m="http://schemas.openxmlformats.org/officeDocument/2006/math">
                    <m:r>
                      <a:rPr lang="en-US" altLang="zh-CN" sz="1500" i="1">
                        <a:latin typeface="Cambria Math" panose="02040503050406030204" pitchFamily="18" charset="0"/>
                      </a:rPr>
                      <m:t>𝐴𝑥</m:t>
                    </m:r>
                    <m:r>
                      <a:rPr lang="en-US" altLang="zh-CN" sz="1500" i="1">
                        <a:latin typeface="Cambria Math" panose="02040503050406030204" pitchFamily="18" charset="0"/>
                      </a:rPr>
                      <m:t>=</m:t>
                    </m:r>
                    <m:r>
                      <a:rPr lang="en-US" altLang="zh-CN" sz="1500" i="1">
                        <a:latin typeface="Cambria Math" panose="02040503050406030204" pitchFamily="18" charset="0"/>
                      </a:rPr>
                      <m:t>𝐵</m:t>
                    </m:r>
                    <m:r>
                      <a:rPr lang="zh-CN" altLang="en-US" sz="1500" i="1">
                        <a:latin typeface="Cambria Math" panose="02040503050406030204" pitchFamily="18" charset="0"/>
                      </a:rPr>
                      <m:t>，</m:t>
                    </m:r>
                  </m:oMath>
                </a14:m>
                <a:r>
                  <a:rPr lang="zh-CN" altLang="en-US" sz="1500" dirty="0"/>
                  <a:t>这里，矩阵</a:t>
                </a:r>
                <a:r>
                  <a:rPr lang="en-US" altLang="zh-CN" sz="1500" dirty="0"/>
                  <a:t>A</a:t>
                </a:r>
                <a:r>
                  <a:rPr lang="zh-CN" altLang="en-US" sz="1500" dirty="0"/>
                  <a:t>被分解为</a:t>
                </a:r>
                <a14:m>
                  <m:oMath xmlns:m="http://schemas.openxmlformats.org/officeDocument/2006/math">
                    <m:r>
                      <a:rPr lang="en-US" altLang="zh-CN" sz="1500" i="1">
                        <a:latin typeface="Cambria Math" panose="02040503050406030204" pitchFamily="18" charset="0"/>
                      </a:rPr>
                      <m:t>𝐴</m:t>
                    </m:r>
                    <m:r>
                      <a:rPr lang="en-US" altLang="zh-CN" sz="1500" i="1">
                        <a:latin typeface="Cambria Math" panose="02040503050406030204" pitchFamily="18" charset="0"/>
                      </a:rPr>
                      <m:t>=</m:t>
                    </m:r>
                    <m:r>
                      <a:rPr lang="en-US" altLang="zh-CN" sz="1500" i="1">
                        <a:latin typeface="Cambria Math" panose="02040503050406030204" pitchFamily="18" charset="0"/>
                      </a:rPr>
                      <m:t>𝐿</m:t>
                    </m:r>
                    <m:r>
                      <a:rPr lang="en-US" altLang="zh-CN" sz="1500" i="1">
                        <a:latin typeface="Cambria Math" panose="02040503050406030204" pitchFamily="18" charset="0"/>
                      </a:rPr>
                      <m:t>+</m:t>
                    </m:r>
                    <m:r>
                      <a:rPr lang="en-US" altLang="zh-CN" sz="1500" i="1">
                        <a:latin typeface="Cambria Math" panose="02040503050406030204" pitchFamily="18" charset="0"/>
                      </a:rPr>
                      <m:t>𝑈</m:t>
                    </m:r>
                  </m:oMath>
                </a14:m>
                <a:r>
                  <a:rPr lang="zh-CN" altLang="en-US" sz="1500" dirty="0"/>
                  <a:t>，也就是表达为一个下三角矩阵</a:t>
                </a:r>
                <a:r>
                  <a:rPr lang="en-US" altLang="zh-CN" sz="1500" dirty="0"/>
                  <a:t>L</a:t>
                </a:r>
                <a:r>
                  <a:rPr lang="zh-CN" altLang="en-US" sz="1500" dirty="0"/>
                  <a:t>和上三角矩阵</a:t>
                </a:r>
                <a:r>
                  <a:rPr lang="en-US" altLang="zh-CN" sz="1500" dirty="0"/>
                  <a:t>U</a:t>
                </a:r>
                <a:r>
                  <a:rPr lang="zh-CN" altLang="en-US" sz="1500" dirty="0"/>
                  <a:t>的和。我们来看一个</a:t>
                </a:r>
                <a14:m>
                  <m:oMath xmlns:m="http://schemas.openxmlformats.org/officeDocument/2006/math">
                    <m:r>
                      <a:rPr lang="en-US" altLang="zh-CN" sz="1500" i="1">
                        <a:latin typeface="Cambria Math" panose="02040503050406030204" pitchFamily="18" charset="0"/>
                      </a:rPr>
                      <m:t>4</m:t>
                    </m:r>
                    <m:r>
                      <a:rPr lang="en-US" altLang="zh-CN" sz="1500" i="1">
                        <a:latin typeface="Cambria Math" panose="02040503050406030204" pitchFamily="18" charset="0"/>
                        <a:ea typeface="Cambria Math" panose="02040503050406030204" pitchFamily="18" charset="0"/>
                      </a:rPr>
                      <m:t>×4</m:t>
                    </m:r>
                  </m:oMath>
                </a14:m>
                <a:r>
                  <a:rPr lang="zh-CN" altLang="en-US" sz="1500" dirty="0"/>
                  <a:t>矩阵</a:t>
                </a:r>
                <a:r>
                  <a:rPr lang="en-US" altLang="zh-CN" sz="1500" dirty="0"/>
                  <a:t>A</a:t>
                </a:r>
                <a:r>
                  <a:rPr lang="zh-CN" altLang="en-US" sz="1500" dirty="0"/>
                  <a:t>的例子。</a:t>
                </a:r>
                <a:endParaRPr lang="en-US" altLang="zh-CN" sz="1500" dirty="0"/>
              </a:p>
              <a:p>
                <a:pPr algn="ctr"/>
                <a:r>
                  <a:rPr lang="en-US" altLang="zh-CN" sz="1500" dirty="0"/>
                  <a:t>A=</a:t>
                </a:r>
                <a14:m>
                  <m:oMath xmlns:m="http://schemas.openxmlformats.org/officeDocument/2006/math">
                    <m:d>
                      <m:dPr>
                        <m:begChr m:val="["/>
                        <m:endChr m:val="]"/>
                        <m:ctrlPr>
                          <a:rPr lang="en-US" altLang="zh-CN" sz="1500" i="1">
                            <a:latin typeface="Cambria Math" panose="02040503050406030204" pitchFamily="18" charset="0"/>
                          </a:rPr>
                        </m:ctrlPr>
                      </m:dPr>
                      <m:e>
                        <m:m>
                          <m:mPr>
                            <m:mcs>
                              <m:mc>
                                <m:mcPr>
                                  <m:count m:val="3"/>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𝑎</m:t>
                              </m:r>
                            </m:e>
                            <m:e>
                              <m:r>
                                <a:rPr lang="en-US" altLang="zh-CN" sz="1500" i="1">
                                  <a:latin typeface="Cambria Math" panose="02040503050406030204" pitchFamily="18" charset="0"/>
                                </a:rPr>
                                <m:t>𝑏</m:t>
                              </m:r>
                            </m:e>
                            <m:e>
                              <m:m>
                                <m:mPr>
                                  <m:mcs>
                                    <m:mc>
                                      <m:mcPr>
                                        <m:count m:val="2"/>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𝑐</m:t>
                                    </m:r>
                                  </m:e>
                                  <m:e>
                                    <m:r>
                                      <a:rPr lang="en-US" altLang="zh-CN" sz="1500" i="1">
                                        <a:latin typeface="Cambria Math" panose="02040503050406030204" pitchFamily="18" charset="0"/>
                                      </a:rPr>
                                      <m:t>𝑑</m:t>
                                    </m:r>
                                  </m:e>
                                </m:mr>
                              </m:m>
                            </m:e>
                          </m:mr>
                          <m:mr>
                            <m:e>
                              <m:r>
                                <a:rPr lang="en-US" altLang="zh-CN" sz="1500" i="1">
                                  <a:latin typeface="Cambria Math" panose="02040503050406030204" pitchFamily="18" charset="0"/>
                                </a:rPr>
                                <m:t>𝑒</m:t>
                              </m:r>
                            </m:e>
                            <m:e>
                              <m:r>
                                <a:rPr lang="en-US" altLang="zh-CN" sz="1500" i="1">
                                  <a:latin typeface="Cambria Math" panose="02040503050406030204" pitchFamily="18" charset="0"/>
                                </a:rPr>
                                <m:t>𝑓</m:t>
                              </m:r>
                            </m:e>
                            <m:e>
                              <m:m>
                                <m:mPr>
                                  <m:mcs>
                                    <m:mc>
                                      <m:mcPr>
                                        <m:count m:val="2"/>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𝑔</m:t>
                                    </m:r>
                                  </m:e>
                                  <m:e>
                                    <m:r>
                                      <a:rPr lang="en-US" altLang="zh-CN" sz="1500" i="1">
                                        <a:latin typeface="Cambria Math" panose="02040503050406030204" pitchFamily="18" charset="0"/>
                                      </a:rPr>
                                      <m:t>h</m:t>
                                    </m:r>
                                  </m:e>
                                </m:mr>
                              </m:m>
                            </m:e>
                          </m:mr>
                          <m:mr>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𝑖</m:t>
                                    </m:r>
                                  </m:e>
                                </m:mr>
                                <m:mr>
                                  <m:e>
                                    <m:r>
                                      <a:rPr lang="en-US" altLang="zh-CN" sz="1500" i="1">
                                        <a:latin typeface="Cambria Math" panose="02040503050406030204" pitchFamily="18" charset="0"/>
                                      </a:rPr>
                                      <m:t>𝑚</m:t>
                                    </m:r>
                                  </m:e>
                                </m:mr>
                              </m:m>
                            </m:e>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𝑗</m:t>
                                    </m:r>
                                  </m:e>
                                </m:mr>
                                <m:mr>
                                  <m:e>
                                    <m:r>
                                      <a:rPr lang="en-US" altLang="zh-CN" sz="1500" i="1">
                                        <a:latin typeface="Cambria Math" panose="02040503050406030204" pitchFamily="18" charset="0"/>
                                      </a:rPr>
                                      <m:t>𝑛</m:t>
                                    </m:r>
                                  </m:e>
                                </m:mr>
                              </m:m>
                            </m:e>
                            <m:e>
                              <m:m>
                                <m:mPr>
                                  <m:mcs>
                                    <m:mc>
                                      <m:mcPr>
                                        <m:count m:val="2"/>
                                        <m:mcJc m:val="center"/>
                                      </m:mcPr>
                                    </m:mc>
                                  </m:mcs>
                                  <m:ctrlPr>
                                    <a:rPr lang="en-US" altLang="zh-CN" sz="1500" i="1">
                                      <a:latin typeface="Cambria Math" panose="02040503050406030204" pitchFamily="18" charset="0"/>
                                    </a:rPr>
                                  </m:ctrlPr>
                                </m:mPr>
                                <m:mr>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𝑘</m:t>
                                          </m:r>
                                        </m:e>
                                      </m:mr>
                                      <m:mr>
                                        <m:e>
                                          <m:r>
                                            <a:rPr lang="en-US" altLang="zh-CN" sz="1500" i="1">
                                              <a:latin typeface="Cambria Math" panose="02040503050406030204" pitchFamily="18" charset="0"/>
                                            </a:rPr>
                                            <m:t>𝑜</m:t>
                                          </m:r>
                                        </m:e>
                                      </m:mr>
                                    </m:m>
                                  </m:e>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𝑙</m:t>
                                          </m:r>
                                        </m:e>
                                      </m:mr>
                                      <m:mr>
                                        <m:e>
                                          <m:r>
                                            <a:rPr lang="en-US" altLang="zh-CN" sz="1500" i="1">
                                              <a:latin typeface="Cambria Math" panose="02040503050406030204" pitchFamily="18" charset="0"/>
                                            </a:rPr>
                                            <m:t>𝑝</m:t>
                                          </m:r>
                                        </m:e>
                                      </m:mr>
                                    </m:m>
                                  </m:e>
                                </m:mr>
                              </m:m>
                            </m:e>
                          </m:mr>
                        </m:m>
                      </m:e>
                    </m:d>
                    <m:r>
                      <a:rPr lang="en-US" altLang="zh-CN" sz="1500" i="1">
                        <a:latin typeface="Cambria Math" panose="02040503050406030204" pitchFamily="18" charset="0"/>
                      </a:rPr>
                      <m:t>=</m:t>
                    </m:r>
                    <m:d>
                      <m:dPr>
                        <m:begChr m:val="["/>
                        <m:endChr m:val="]"/>
                        <m:ctrlPr>
                          <a:rPr lang="en-US" altLang="zh-CN" sz="1500" i="1">
                            <a:latin typeface="Cambria Math" panose="02040503050406030204" pitchFamily="18" charset="0"/>
                          </a:rPr>
                        </m:ctrlPr>
                      </m:dPr>
                      <m:e>
                        <m:m>
                          <m:mPr>
                            <m:mcs>
                              <m:mc>
                                <m:mcPr>
                                  <m:count m:val="3"/>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𝑎</m:t>
                              </m:r>
                            </m:e>
                            <m:e>
                              <m:r>
                                <a:rPr lang="en-US" altLang="zh-CN" sz="1500" i="1">
                                  <a:latin typeface="Cambria Math" panose="02040503050406030204" pitchFamily="18" charset="0"/>
                                </a:rPr>
                                <m:t>0</m:t>
                              </m:r>
                            </m:e>
                            <m:e>
                              <m:m>
                                <m:mPr>
                                  <m:mcs>
                                    <m:mc>
                                      <m:mcPr>
                                        <m:count m:val="2"/>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0</m:t>
                                    </m:r>
                                  </m:e>
                                  <m:e>
                                    <m:r>
                                      <a:rPr lang="en-US" altLang="zh-CN" sz="1500" i="1">
                                        <a:latin typeface="Cambria Math" panose="02040503050406030204" pitchFamily="18" charset="0"/>
                                      </a:rPr>
                                      <m:t>0</m:t>
                                    </m:r>
                                  </m:e>
                                </m:mr>
                              </m:m>
                            </m:e>
                          </m:mr>
                          <m:mr>
                            <m:e>
                              <m:r>
                                <a:rPr lang="en-US" altLang="zh-CN" sz="1500" i="1">
                                  <a:latin typeface="Cambria Math" panose="02040503050406030204" pitchFamily="18" charset="0"/>
                                </a:rPr>
                                <m:t>𝑒</m:t>
                              </m:r>
                            </m:e>
                            <m:e>
                              <m:r>
                                <a:rPr lang="en-US" altLang="zh-CN" sz="1500" i="1">
                                  <a:latin typeface="Cambria Math" panose="02040503050406030204" pitchFamily="18" charset="0"/>
                                </a:rPr>
                                <m:t>𝑓</m:t>
                              </m:r>
                            </m:e>
                            <m:e>
                              <m:m>
                                <m:mPr>
                                  <m:mcs>
                                    <m:mc>
                                      <m:mcPr>
                                        <m:count m:val="2"/>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0</m:t>
                                    </m:r>
                                  </m:e>
                                  <m:e>
                                    <m:r>
                                      <a:rPr lang="en-US" altLang="zh-CN" sz="1500" i="1">
                                        <a:latin typeface="Cambria Math" panose="02040503050406030204" pitchFamily="18" charset="0"/>
                                      </a:rPr>
                                      <m:t>0</m:t>
                                    </m:r>
                                  </m:e>
                                </m:mr>
                              </m:m>
                            </m:e>
                          </m:mr>
                          <m:mr>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𝑖</m:t>
                                    </m:r>
                                  </m:e>
                                </m:mr>
                                <m:mr>
                                  <m:e>
                                    <m:r>
                                      <a:rPr lang="en-US" altLang="zh-CN" sz="1500" i="1">
                                        <a:latin typeface="Cambria Math" panose="02040503050406030204" pitchFamily="18" charset="0"/>
                                      </a:rPr>
                                      <m:t>𝑚</m:t>
                                    </m:r>
                                  </m:e>
                                </m:mr>
                              </m:m>
                            </m:e>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𝑗</m:t>
                                    </m:r>
                                  </m:e>
                                </m:mr>
                                <m:mr>
                                  <m:e>
                                    <m:r>
                                      <a:rPr lang="en-US" altLang="zh-CN" sz="1500" i="1">
                                        <a:latin typeface="Cambria Math" panose="02040503050406030204" pitchFamily="18" charset="0"/>
                                      </a:rPr>
                                      <m:t>𝑛</m:t>
                                    </m:r>
                                  </m:e>
                                </m:mr>
                              </m:m>
                            </m:e>
                            <m:e>
                              <m:m>
                                <m:mPr>
                                  <m:mcs>
                                    <m:mc>
                                      <m:mcPr>
                                        <m:count m:val="2"/>
                                        <m:mcJc m:val="center"/>
                                      </m:mcPr>
                                    </m:mc>
                                  </m:mcs>
                                  <m:ctrlPr>
                                    <a:rPr lang="en-US" altLang="zh-CN" sz="1500" i="1">
                                      <a:latin typeface="Cambria Math" panose="02040503050406030204" pitchFamily="18" charset="0"/>
                                    </a:rPr>
                                  </m:ctrlPr>
                                </m:mPr>
                                <m:mr>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𝑘</m:t>
                                          </m:r>
                                        </m:e>
                                      </m:mr>
                                      <m:mr>
                                        <m:e>
                                          <m:r>
                                            <a:rPr lang="en-US" altLang="zh-CN" sz="1500" i="1">
                                              <a:latin typeface="Cambria Math" panose="02040503050406030204" pitchFamily="18" charset="0"/>
                                            </a:rPr>
                                            <m:t>𝑜</m:t>
                                          </m:r>
                                        </m:e>
                                      </m:mr>
                                    </m:m>
                                  </m:e>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0</m:t>
                                          </m:r>
                                        </m:e>
                                      </m:mr>
                                      <m:mr>
                                        <m:e>
                                          <m:r>
                                            <a:rPr lang="en-US" altLang="zh-CN" sz="1500" i="1">
                                              <a:latin typeface="Cambria Math" panose="02040503050406030204" pitchFamily="18" charset="0"/>
                                            </a:rPr>
                                            <m:t>𝑝</m:t>
                                          </m:r>
                                        </m:e>
                                      </m:mr>
                                    </m:m>
                                  </m:e>
                                </m:mr>
                              </m:m>
                            </m:e>
                          </m:mr>
                        </m:m>
                      </m:e>
                    </m:d>
                  </m:oMath>
                </a14:m>
                <a:r>
                  <a:rPr lang="en-US" altLang="zh-CN" sz="1500" dirty="0"/>
                  <a:t>+</a:t>
                </a:r>
                <a14:m>
                  <m:oMath xmlns:m="http://schemas.openxmlformats.org/officeDocument/2006/math">
                    <m:d>
                      <m:dPr>
                        <m:begChr m:val="["/>
                        <m:endChr m:val="]"/>
                        <m:ctrlPr>
                          <a:rPr lang="en-US" altLang="zh-CN" sz="1500" i="1">
                            <a:latin typeface="Cambria Math" panose="02040503050406030204" pitchFamily="18" charset="0"/>
                          </a:rPr>
                        </m:ctrlPr>
                      </m:dPr>
                      <m:e>
                        <m:m>
                          <m:mPr>
                            <m:mcs>
                              <m:mc>
                                <m:mcPr>
                                  <m:count m:val="3"/>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0</m:t>
                              </m:r>
                            </m:e>
                            <m:e>
                              <m:r>
                                <a:rPr lang="en-US" altLang="zh-CN" sz="1500" i="1">
                                  <a:latin typeface="Cambria Math" panose="02040503050406030204" pitchFamily="18" charset="0"/>
                                </a:rPr>
                                <m:t>𝑏</m:t>
                              </m:r>
                            </m:e>
                            <m:e>
                              <m:m>
                                <m:mPr>
                                  <m:mcs>
                                    <m:mc>
                                      <m:mcPr>
                                        <m:count m:val="2"/>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𝑐</m:t>
                                    </m:r>
                                  </m:e>
                                  <m:e>
                                    <m:r>
                                      <a:rPr lang="en-US" altLang="zh-CN" sz="1500" i="1">
                                        <a:latin typeface="Cambria Math" panose="02040503050406030204" pitchFamily="18" charset="0"/>
                                      </a:rPr>
                                      <m:t>𝑑</m:t>
                                    </m:r>
                                  </m:e>
                                </m:mr>
                              </m:m>
                            </m:e>
                          </m:mr>
                          <m:mr>
                            <m:e>
                              <m:r>
                                <a:rPr lang="en-US" altLang="zh-CN" sz="1500" i="1">
                                  <a:latin typeface="Cambria Math" panose="02040503050406030204" pitchFamily="18" charset="0"/>
                                </a:rPr>
                                <m:t>0</m:t>
                              </m:r>
                            </m:e>
                            <m:e>
                              <m:r>
                                <a:rPr lang="en-US" altLang="zh-CN" sz="1500" i="1">
                                  <a:latin typeface="Cambria Math" panose="02040503050406030204" pitchFamily="18" charset="0"/>
                                </a:rPr>
                                <m:t>0</m:t>
                              </m:r>
                            </m:e>
                            <m:e>
                              <m:m>
                                <m:mPr>
                                  <m:mcs>
                                    <m:mc>
                                      <m:mcPr>
                                        <m:count m:val="2"/>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𝑔</m:t>
                                    </m:r>
                                  </m:e>
                                  <m:e>
                                    <m:r>
                                      <a:rPr lang="en-US" altLang="zh-CN" sz="1500" i="1">
                                        <a:latin typeface="Cambria Math" panose="02040503050406030204" pitchFamily="18" charset="0"/>
                                      </a:rPr>
                                      <m:t>h</m:t>
                                    </m:r>
                                  </m:e>
                                </m:mr>
                              </m:m>
                            </m:e>
                          </m:mr>
                          <m:mr>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0</m:t>
                                    </m:r>
                                  </m:e>
                                </m:mr>
                                <m:mr>
                                  <m:e>
                                    <m:r>
                                      <a:rPr lang="en-US" altLang="zh-CN" sz="1500" i="1">
                                        <a:latin typeface="Cambria Math" panose="02040503050406030204" pitchFamily="18" charset="0"/>
                                      </a:rPr>
                                      <m:t>0</m:t>
                                    </m:r>
                                  </m:e>
                                </m:mr>
                              </m:m>
                            </m:e>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0</m:t>
                                    </m:r>
                                  </m:e>
                                </m:mr>
                                <m:mr>
                                  <m:e>
                                    <m:r>
                                      <a:rPr lang="en-US" altLang="zh-CN" sz="1500" i="1">
                                        <a:latin typeface="Cambria Math" panose="02040503050406030204" pitchFamily="18" charset="0"/>
                                      </a:rPr>
                                      <m:t>0</m:t>
                                    </m:r>
                                  </m:e>
                                </m:mr>
                              </m:m>
                            </m:e>
                            <m:e>
                              <m:m>
                                <m:mPr>
                                  <m:mcs>
                                    <m:mc>
                                      <m:mcPr>
                                        <m:count m:val="2"/>
                                        <m:mcJc m:val="center"/>
                                      </m:mcPr>
                                    </m:mc>
                                  </m:mcs>
                                  <m:ctrlPr>
                                    <a:rPr lang="en-US" altLang="zh-CN" sz="1500" i="1">
                                      <a:latin typeface="Cambria Math" panose="02040503050406030204" pitchFamily="18" charset="0"/>
                                    </a:rPr>
                                  </m:ctrlPr>
                                </m:mPr>
                                <m:mr>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0</m:t>
                                          </m:r>
                                        </m:e>
                                      </m:mr>
                                      <m:mr>
                                        <m:e>
                                          <m:r>
                                            <a:rPr lang="en-US" altLang="zh-CN" sz="1500" i="1">
                                              <a:latin typeface="Cambria Math" panose="02040503050406030204" pitchFamily="18" charset="0"/>
                                            </a:rPr>
                                            <m:t>0</m:t>
                                          </m:r>
                                        </m:e>
                                      </m:mr>
                                    </m:m>
                                  </m:e>
                                  <m:e>
                                    <m:m>
                                      <m:mPr>
                                        <m:mcs>
                                          <m:mc>
                                            <m:mcPr>
                                              <m:count m:val="1"/>
                                              <m:mcJc m:val="center"/>
                                            </m:mcPr>
                                          </m:mc>
                                        </m:mcs>
                                        <m:ctrlPr>
                                          <a:rPr lang="en-US" altLang="zh-CN" sz="1500" i="1">
                                            <a:latin typeface="Cambria Math" panose="02040503050406030204" pitchFamily="18" charset="0"/>
                                          </a:rPr>
                                        </m:ctrlPr>
                                      </m:mPr>
                                      <m:mr>
                                        <m:e>
                                          <m:r>
                                            <m:rPr>
                                              <m:brk m:alnAt="7"/>
                                            </m:rPr>
                                            <a:rPr lang="en-US" altLang="zh-CN" sz="1500" i="1">
                                              <a:latin typeface="Cambria Math" panose="02040503050406030204" pitchFamily="18" charset="0"/>
                                            </a:rPr>
                                            <m:t>𝑙</m:t>
                                          </m:r>
                                        </m:e>
                                      </m:mr>
                                      <m:mr>
                                        <m:e>
                                          <m:r>
                                            <a:rPr lang="en-US" altLang="zh-CN" sz="1500" i="1">
                                              <a:latin typeface="Cambria Math" panose="02040503050406030204" pitchFamily="18" charset="0"/>
                                            </a:rPr>
                                            <m:t>0</m:t>
                                          </m:r>
                                        </m:e>
                                      </m:mr>
                                    </m:m>
                                  </m:e>
                                </m:mr>
                              </m:m>
                            </m:e>
                          </m:mr>
                        </m:m>
                      </m:e>
                    </m:d>
                  </m:oMath>
                </a14:m>
                <a:endParaRPr lang="en-US" altLang="zh-CN" sz="1500" dirty="0"/>
              </a:p>
              <a:p>
                <a:pPr marL="285750" indent="-285750">
                  <a:buFont typeface="Arial" panose="020B0604020202020204" pitchFamily="34" charset="0"/>
                  <a:buChar char="•"/>
                </a:pPr>
                <a:r>
                  <a:rPr lang="zh-CN" altLang="en-US" sz="1500" dirty="0"/>
                  <a:t>求解的迭代过程如下：</a:t>
                </a:r>
                <a:endParaRPr lang="en-US" altLang="zh-CN" sz="1500"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z="1500" dirty="0">
                          <a:latin typeface="Cambria Math" panose="02040503050406030204" pitchFamily="18" charset="0"/>
                        </a:rPr>
                        <m:t>A</m:t>
                      </m:r>
                      <m:r>
                        <m:rPr>
                          <m:sty m:val="p"/>
                        </m:rPr>
                        <a:rPr lang="en-US" altLang="zh-CN" sz="1500" dirty="0">
                          <a:latin typeface="Cambria Math" panose="02040503050406030204" pitchFamily="18" charset="0"/>
                        </a:rPr>
                        <m:t>x</m:t>
                      </m:r>
                      <m:r>
                        <a:rPr lang="en-US" altLang="zh-CN" sz="1500" dirty="0">
                          <a:latin typeface="Cambria Math" panose="02040503050406030204" pitchFamily="18" charset="0"/>
                        </a:rPr>
                        <m:t>=</m:t>
                      </m:r>
                      <m:r>
                        <m:rPr>
                          <m:sty m:val="p"/>
                        </m:rPr>
                        <a:rPr lang="en-US" altLang="zh-CN" sz="1500" dirty="0">
                          <a:latin typeface="Cambria Math" panose="02040503050406030204" pitchFamily="18" charset="0"/>
                        </a:rPr>
                        <m:t>B</m:t>
                      </m:r>
                    </m:oMath>
                  </m:oMathPara>
                </a14:m>
                <a:endParaRPr lang="en-US" altLang="zh-CN" sz="1500" dirty="0"/>
              </a:p>
              <a:p>
                <a:pPr marL="0" indent="0">
                  <a:buNone/>
                </a:pPr>
                <a14:m>
                  <m:oMathPara xmlns:m="http://schemas.openxmlformats.org/officeDocument/2006/math">
                    <m:oMathParaPr>
                      <m:jc m:val="centerGroup"/>
                    </m:oMathParaPr>
                    <m:oMath xmlns:m="http://schemas.openxmlformats.org/officeDocument/2006/math">
                      <m:d>
                        <m:dPr>
                          <m:ctrlPr>
                            <a:rPr lang="en-US" altLang="zh-CN" sz="1500" i="1" dirty="0">
                              <a:latin typeface="Cambria Math" panose="02040503050406030204" pitchFamily="18" charset="0"/>
                            </a:rPr>
                          </m:ctrlPr>
                        </m:dPr>
                        <m:e>
                          <m:r>
                            <m:rPr>
                              <m:sty m:val="p"/>
                            </m:rPr>
                            <a:rPr lang="en-US" altLang="zh-CN" sz="1500" dirty="0">
                              <a:latin typeface="Cambria Math" panose="02040503050406030204" pitchFamily="18" charset="0"/>
                            </a:rPr>
                            <m:t>L</m:t>
                          </m:r>
                          <m:r>
                            <a:rPr lang="en-US" altLang="zh-CN" sz="1500" i="1" dirty="0">
                              <a:latin typeface="Cambria Math" panose="02040503050406030204" pitchFamily="18" charset="0"/>
                            </a:rPr>
                            <m:t>+</m:t>
                          </m:r>
                          <m:r>
                            <m:rPr>
                              <m:sty m:val="p"/>
                            </m:rPr>
                            <a:rPr lang="en-US" altLang="zh-CN" sz="1500" dirty="0">
                              <a:latin typeface="Cambria Math" panose="02040503050406030204" pitchFamily="18" charset="0"/>
                            </a:rPr>
                            <m:t>U</m:t>
                          </m:r>
                        </m:e>
                      </m:d>
                      <m:r>
                        <m:rPr>
                          <m:sty m:val="p"/>
                        </m:rPr>
                        <a:rPr lang="en-US" altLang="zh-CN" sz="1500" dirty="0">
                          <a:latin typeface="Cambria Math" panose="02040503050406030204" pitchFamily="18" charset="0"/>
                        </a:rPr>
                        <m:t>x</m:t>
                      </m:r>
                      <m:r>
                        <a:rPr lang="en-US" altLang="zh-CN" sz="1500" dirty="0">
                          <a:latin typeface="Cambria Math" panose="02040503050406030204" pitchFamily="18" charset="0"/>
                        </a:rPr>
                        <m:t>=</m:t>
                      </m:r>
                      <m:r>
                        <m:rPr>
                          <m:sty m:val="p"/>
                        </m:rPr>
                        <a:rPr lang="en-US" altLang="zh-CN" sz="1500" dirty="0">
                          <a:latin typeface="Cambria Math" panose="02040503050406030204" pitchFamily="18" charset="0"/>
                        </a:rPr>
                        <m:t>B</m:t>
                      </m:r>
                    </m:oMath>
                  </m:oMathPara>
                </a14:m>
                <a:endParaRPr lang="en-US" altLang="zh-CN" sz="1500" dirty="0"/>
              </a:p>
              <a:p>
                <a:pPr marL="0" indent="0">
                  <a:buNone/>
                </a:pPr>
                <a14:m>
                  <m:oMathPara xmlns:m="http://schemas.openxmlformats.org/officeDocument/2006/math">
                    <m:oMathParaPr>
                      <m:jc m:val="centerGroup"/>
                    </m:oMathParaPr>
                    <m:oMath xmlns:m="http://schemas.openxmlformats.org/officeDocument/2006/math">
                      <m:r>
                        <a:rPr lang="en-US" altLang="zh-CN" sz="1500" i="1">
                          <a:latin typeface="Cambria Math" panose="02040503050406030204" pitchFamily="18" charset="0"/>
                        </a:rPr>
                        <m:t>𝐿𝑥</m:t>
                      </m:r>
                      <m:r>
                        <a:rPr lang="en-US" altLang="zh-CN" sz="1500" i="1">
                          <a:latin typeface="Cambria Math" panose="02040503050406030204" pitchFamily="18" charset="0"/>
                        </a:rPr>
                        <m:t>=</m:t>
                      </m:r>
                      <m:r>
                        <a:rPr lang="en-US" altLang="zh-CN" sz="1500" i="1">
                          <a:latin typeface="Cambria Math" panose="02040503050406030204" pitchFamily="18" charset="0"/>
                        </a:rPr>
                        <m:t>𝐵</m:t>
                      </m:r>
                      <m:r>
                        <a:rPr lang="en-US" altLang="zh-CN" sz="1500" i="1">
                          <a:latin typeface="Cambria Math" panose="02040503050406030204" pitchFamily="18" charset="0"/>
                        </a:rPr>
                        <m:t>−</m:t>
                      </m:r>
                      <m:r>
                        <a:rPr lang="en-US" altLang="zh-CN" sz="1500" i="1">
                          <a:latin typeface="Cambria Math" panose="02040503050406030204" pitchFamily="18" charset="0"/>
                        </a:rPr>
                        <m:t>𝑈𝑥</m:t>
                      </m:r>
                    </m:oMath>
                  </m:oMathPara>
                </a14:m>
                <a:endParaRPr lang="en-US" altLang="zh-CN" sz="15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1500" i="1">
                              <a:latin typeface="Cambria Math" panose="02040503050406030204" pitchFamily="18" charset="0"/>
                            </a:rPr>
                          </m:ctrlPr>
                        </m:sSubPr>
                        <m:e>
                          <m:r>
                            <a:rPr lang="en-US" altLang="zh-CN" sz="1500" i="1">
                              <a:latin typeface="Cambria Math" panose="02040503050406030204" pitchFamily="18" charset="0"/>
                            </a:rPr>
                            <m:t>𝑥</m:t>
                          </m:r>
                        </m:e>
                        <m:sub>
                          <m:r>
                            <a:rPr lang="en-US" altLang="zh-CN" sz="1500" i="1">
                              <a:latin typeface="Cambria Math" panose="02040503050406030204" pitchFamily="18" charset="0"/>
                            </a:rPr>
                            <m:t>𝑛</m:t>
                          </m:r>
                          <m:r>
                            <a:rPr lang="en-US" altLang="zh-CN" sz="1500" i="1">
                              <a:latin typeface="Cambria Math" panose="02040503050406030204" pitchFamily="18" charset="0"/>
                            </a:rPr>
                            <m:t>+1</m:t>
                          </m:r>
                        </m:sub>
                      </m:sSub>
                      <m:r>
                        <a:rPr lang="en-US" altLang="zh-CN" sz="1500" i="1">
                          <a:latin typeface="Cambria Math" panose="02040503050406030204" pitchFamily="18" charset="0"/>
                        </a:rPr>
                        <m:t>=</m:t>
                      </m:r>
                      <m:sSup>
                        <m:sSupPr>
                          <m:ctrlPr>
                            <a:rPr lang="en-US" altLang="zh-CN" sz="1500" i="1">
                              <a:latin typeface="Cambria Math" panose="02040503050406030204" pitchFamily="18" charset="0"/>
                            </a:rPr>
                          </m:ctrlPr>
                        </m:sSupPr>
                        <m:e>
                          <m:r>
                            <a:rPr lang="en-US" altLang="zh-CN" sz="1500" i="1">
                              <a:latin typeface="Cambria Math" panose="02040503050406030204" pitchFamily="18" charset="0"/>
                            </a:rPr>
                            <m:t>𝐿</m:t>
                          </m:r>
                        </m:e>
                        <m:sup>
                          <m:r>
                            <a:rPr lang="en-US" altLang="zh-CN" sz="1500" i="1">
                              <a:latin typeface="Cambria Math" panose="02040503050406030204" pitchFamily="18" charset="0"/>
                            </a:rPr>
                            <m:t>−1</m:t>
                          </m:r>
                        </m:sup>
                      </m:sSup>
                      <m:r>
                        <a:rPr lang="en-US" altLang="zh-CN" sz="1500" i="1">
                          <a:latin typeface="Cambria Math" panose="02040503050406030204" pitchFamily="18" charset="0"/>
                        </a:rPr>
                        <m:t>(</m:t>
                      </m:r>
                      <m:r>
                        <a:rPr lang="en-US" altLang="zh-CN" sz="1500" i="1">
                          <a:latin typeface="Cambria Math" panose="02040503050406030204" pitchFamily="18" charset="0"/>
                        </a:rPr>
                        <m:t>𝐵</m:t>
                      </m:r>
                      <m:r>
                        <a:rPr lang="en-US" altLang="zh-CN" sz="1500" i="1">
                          <a:latin typeface="Cambria Math" panose="02040503050406030204" pitchFamily="18" charset="0"/>
                        </a:rPr>
                        <m:t>−</m:t>
                      </m:r>
                      <m:r>
                        <a:rPr lang="en-US" altLang="zh-CN" sz="1500" i="1">
                          <a:latin typeface="Cambria Math" panose="02040503050406030204" pitchFamily="18" charset="0"/>
                        </a:rPr>
                        <m:t>𝑈</m:t>
                      </m:r>
                      <m:sSub>
                        <m:sSubPr>
                          <m:ctrlPr>
                            <a:rPr lang="en-US" altLang="zh-CN" sz="1500" i="1">
                              <a:latin typeface="Cambria Math" panose="02040503050406030204" pitchFamily="18" charset="0"/>
                            </a:rPr>
                          </m:ctrlPr>
                        </m:sSubPr>
                        <m:e>
                          <m:r>
                            <a:rPr lang="en-US" altLang="zh-CN" sz="1500" i="1">
                              <a:latin typeface="Cambria Math" panose="02040503050406030204" pitchFamily="18" charset="0"/>
                            </a:rPr>
                            <m:t>𝑥</m:t>
                          </m:r>
                        </m:e>
                        <m:sub>
                          <m:r>
                            <a:rPr lang="en-US" altLang="zh-CN" sz="1500" i="1">
                              <a:latin typeface="Cambria Math" panose="02040503050406030204" pitchFamily="18" charset="0"/>
                            </a:rPr>
                            <m:t>𝑛</m:t>
                          </m:r>
                        </m:sub>
                      </m:sSub>
                      <m:r>
                        <a:rPr lang="en-US" altLang="zh-CN" sz="1500" i="1">
                          <a:latin typeface="Cambria Math" panose="02040503050406030204" pitchFamily="18" charset="0"/>
                        </a:rPr>
                        <m:t>)</m:t>
                      </m:r>
                    </m:oMath>
                  </m:oMathPara>
                </a14:m>
                <a:endParaRPr lang="en-US" altLang="zh-CN" sz="1500" dirty="0"/>
              </a:p>
              <a:p>
                <a:pPr marL="285750" indent="-285750">
                  <a:buFont typeface="Arial" panose="020B0604020202020204" pitchFamily="34" charset="0"/>
                  <a:buChar char="•"/>
                </a:pPr>
                <a:r>
                  <a:rPr lang="zh-CN" altLang="en-US" sz="1500" dirty="0"/>
                  <a:t>使用下三角矩阵</a:t>
                </a:r>
                <a:r>
                  <a:rPr lang="en-US" altLang="zh-CN" sz="1500" dirty="0"/>
                  <a:t>L</a:t>
                </a:r>
                <a:r>
                  <a:rPr lang="zh-CN" altLang="en-US" sz="1500" dirty="0"/>
                  <a:t>，其上半部分为</a:t>
                </a:r>
                <a:r>
                  <a:rPr lang="en-US" altLang="zh-CN" sz="1500" dirty="0"/>
                  <a:t>0</a:t>
                </a:r>
                <a:r>
                  <a:rPr lang="zh-CN" altLang="en-US" sz="1500" dirty="0"/>
                  <a:t>，为计算</a:t>
                </a:r>
                <a14:m>
                  <m:oMath xmlns:m="http://schemas.openxmlformats.org/officeDocument/2006/math">
                    <m:sSub>
                      <m:sSubPr>
                        <m:ctrlPr>
                          <a:rPr lang="en-US" altLang="zh-CN" sz="1500" i="1">
                            <a:latin typeface="Cambria Math" panose="02040503050406030204" pitchFamily="18" charset="0"/>
                          </a:rPr>
                        </m:ctrlPr>
                      </m:sSubPr>
                      <m:e>
                        <m:r>
                          <a:rPr lang="en-US" altLang="zh-CN" sz="1500" i="1">
                            <a:latin typeface="Cambria Math" panose="02040503050406030204" pitchFamily="18" charset="0"/>
                          </a:rPr>
                          <m:t>𝑥</m:t>
                        </m:r>
                      </m:e>
                      <m:sub>
                        <m:r>
                          <a:rPr lang="en-US" altLang="zh-CN" sz="1500" i="1">
                            <a:latin typeface="Cambria Math" panose="02040503050406030204" pitchFamily="18" charset="0"/>
                          </a:rPr>
                          <m:t>𝑛</m:t>
                        </m:r>
                        <m:r>
                          <a:rPr lang="en-US" altLang="zh-CN" sz="1500" i="1">
                            <a:latin typeface="Cambria Math" panose="02040503050406030204" pitchFamily="18" charset="0"/>
                          </a:rPr>
                          <m:t>+1</m:t>
                        </m:r>
                      </m:sub>
                    </m:sSub>
                  </m:oMath>
                </a14:m>
                <a:r>
                  <a:rPr lang="zh-CN" altLang="en-US" sz="1500" dirty="0"/>
                  <a:t>而使用的</a:t>
                </a:r>
                <a14:m>
                  <m:oMath xmlns:m="http://schemas.openxmlformats.org/officeDocument/2006/math">
                    <m:sSub>
                      <m:sSubPr>
                        <m:ctrlPr>
                          <a:rPr lang="en-US" altLang="zh-CN" sz="1500" i="1">
                            <a:latin typeface="Cambria Math" panose="02040503050406030204" pitchFamily="18" charset="0"/>
                          </a:rPr>
                        </m:ctrlPr>
                      </m:sSubPr>
                      <m:e>
                        <m:r>
                          <a:rPr lang="en-US" altLang="zh-CN" sz="1500" i="1">
                            <a:latin typeface="Cambria Math" panose="02040503050406030204" pitchFamily="18" charset="0"/>
                          </a:rPr>
                          <m:t>𝑥</m:t>
                        </m:r>
                      </m:e>
                      <m:sub>
                        <m:r>
                          <a:rPr lang="en-US" altLang="zh-CN" sz="1500" i="1">
                            <a:latin typeface="Cambria Math" panose="02040503050406030204" pitchFamily="18" charset="0"/>
                          </a:rPr>
                          <m:t>𝑛</m:t>
                        </m:r>
                      </m:sub>
                    </m:sSub>
                  </m:oMath>
                </a14:m>
                <a:r>
                  <a:rPr lang="zh-CN" altLang="en-US" sz="1500" dirty="0"/>
                  <a:t>可以在每次迭代中被覆盖，因此这导致的一个优势是比</a:t>
                </a:r>
                <a:r>
                  <a:rPr lang="en-US" altLang="zh-CN" sz="1500" dirty="0"/>
                  <a:t>Jacobi</a:t>
                </a:r>
                <a:r>
                  <a:rPr lang="zh-CN" altLang="en-US" sz="1500" dirty="0"/>
                  <a:t>方法节省一半空间。</a:t>
                </a:r>
                <a:endParaRPr lang="en-US" altLang="zh-CN" sz="1500" dirty="0"/>
              </a:p>
              <a:p>
                <a:pPr marL="285750" indent="-285750">
                  <a:buFont typeface="Arial" panose="020B0604020202020204" pitchFamily="34" charset="0"/>
                  <a:buChar char="•"/>
                </a:pPr>
                <a:r>
                  <a:rPr lang="en-US" altLang="zh-CN" sz="1500" dirty="0"/>
                  <a:t>Gauss-Seidel</a:t>
                </a:r>
                <a:r>
                  <a:rPr lang="zh-CN" altLang="en-US" sz="1500" dirty="0"/>
                  <a:t>方法的收敛速度会依赖于矩阵</a:t>
                </a:r>
                <a:r>
                  <a:rPr lang="en-US" altLang="zh-CN" sz="1500" dirty="0"/>
                  <a:t>A</a:t>
                </a:r>
                <a:r>
                  <a:rPr lang="zh-CN" altLang="en-US" sz="1500" dirty="0"/>
                  <a:t>的性质，特别是如果</a:t>
                </a:r>
                <a:r>
                  <a:rPr lang="en-US" altLang="zh-CN" sz="1500" dirty="0"/>
                  <a:t>A</a:t>
                </a:r>
                <a:r>
                  <a:rPr lang="zh-CN" altLang="en-US" sz="1500" dirty="0"/>
                  <a:t>是对角线占优或者对称正定的。即使这些条件不满足，</a:t>
                </a:r>
                <a:r>
                  <a:rPr lang="en-US" altLang="zh-CN" sz="1500" dirty="0"/>
                  <a:t>Gauss-Seidel</a:t>
                </a:r>
                <a:r>
                  <a:rPr lang="zh-CN" altLang="en-US" sz="1500" dirty="0"/>
                  <a:t>方法也可能收敛。</a:t>
                </a:r>
                <a:endParaRPr lang="zh-CN" altLang="en-US" sz="1500" dirty="0"/>
              </a:p>
              <a:p>
                <a:pPr marL="285750" indent="-285750">
                  <a:buFont typeface="Arial" panose="020B0604020202020204" pitchFamily="34" charset="0"/>
                  <a:buChar char="•"/>
                </a:pPr>
                <a:r>
                  <a:rPr lang="zh-CN" altLang="en-US" sz="1500" dirty="0"/>
                  <a:t>求解的</a:t>
                </a:r>
                <a:r>
                  <a:rPr lang="en-US" altLang="zh-CN" sz="1500" dirty="0"/>
                  <a:t>Python</a:t>
                </a:r>
                <a:r>
                  <a:rPr lang="zh-CN" altLang="en-US" sz="1500" dirty="0"/>
                  <a:t>代码如右：</a:t>
                </a:r>
                <a:endParaRPr lang="en-US" altLang="zh-CN" sz="1500" dirty="0"/>
              </a:p>
              <a:p>
                <a:pPr marL="285750" indent="-285750">
                  <a:buFont typeface="Arial" panose="020B0604020202020204" pitchFamily="34" charset="0"/>
                  <a:buChar char="•"/>
                </a:pPr>
                <a:r>
                  <a:rPr lang="zh-CN" altLang="en-US" sz="1500" dirty="0"/>
                  <a:t>这里，</a:t>
                </a:r>
                <a:r>
                  <a:rPr lang="en-US" altLang="zh-CN" sz="1500" dirty="0" err="1"/>
                  <a:t>NumPy</a:t>
                </a:r>
                <a:r>
                  <a:rPr lang="zh-CN" altLang="en-US" sz="1500" dirty="0"/>
                  <a:t>的</a:t>
                </a:r>
                <a:r>
                  <a:rPr lang="en-US" altLang="zh-CN" sz="1500" dirty="0" err="1"/>
                  <a:t>tril</a:t>
                </a:r>
                <a:r>
                  <a:rPr lang="zh-CN" altLang="en-US" sz="1500" dirty="0"/>
                  <a:t>函数返回矩阵的下三角矩阵，然后我们可以得到下三角矩阵</a:t>
                </a:r>
                <a:r>
                  <a:rPr lang="en-US" altLang="zh-CN" sz="1500" dirty="0"/>
                  <a:t>U</a:t>
                </a:r>
                <a:r>
                  <a:rPr lang="zh-CN" altLang="en-US" sz="1500" dirty="0"/>
                  <a:t>。将剩余的值放入到</a:t>
                </a:r>
                <a:r>
                  <a:rPr lang="en-US" altLang="zh-CN" sz="1500" dirty="0"/>
                  <a:t>x</a:t>
                </a:r>
                <a:r>
                  <a:rPr lang="zh-CN" altLang="en-US" sz="1500" dirty="0"/>
                  <a:t>中（迭代）将会导致我们得到收敛的解，容忍度由</a:t>
                </a:r>
                <a:r>
                  <a:rPr lang="en-US" altLang="zh-CN" sz="1500" dirty="0" err="1"/>
                  <a:t>tol</a:t>
                </a:r>
                <a:r>
                  <a:rPr lang="zh-CN" altLang="en-US" sz="1500" dirty="0"/>
                  <a:t>给出。</a:t>
                </a:r>
                <a:endParaRPr lang="en-US" altLang="zh-CN" sz="1500" dirty="0"/>
              </a:p>
              <a:p>
                <a:pPr marL="285750" indent="-285750">
                  <a:buFont typeface="Arial" panose="020B0604020202020204" pitchFamily="34" charset="0"/>
                  <a:buChar char="•"/>
                </a:pPr>
                <a:r>
                  <a:rPr lang="zh-CN" altLang="en-US" sz="1500" dirty="0"/>
                  <a:t>我们来考虑与</a:t>
                </a:r>
                <a:r>
                  <a:rPr lang="en-US" altLang="zh-CN" sz="1500" dirty="0"/>
                  <a:t>Jacobi</a:t>
                </a:r>
                <a:r>
                  <a:rPr lang="zh-CN" altLang="en-US" sz="1500" dirty="0"/>
                  <a:t>方法和</a:t>
                </a:r>
                <a:r>
                  <a:rPr lang="en-US" altLang="zh-CN" sz="1500" dirty="0" err="1"/>
                  <a:t>Cholesky</a:t>
                </a:r>
                <a:r>
                  <a:rPr lang="zh-CN" altLang="en-US" sz="1500" dirty="0"/>
                  <a:t>分解方法相同的矩阵值，我们使用最高</a:t>
                </a:r>
                <a:r>
                  <a:rPr lang="en-US" altLang="zh-CN" sz="1500" dirty="0"/>
                  <a:t>100</a:t>
                </a:r>
                <a:r>
                  <a:rPr lang="zh-CN" altLang="en-US" sz="1500" dirty="0"/>
                  <a:t>次的迭代。</a:t>
                </a:r>
                <a:endParaRPr lang="en-US" altLang="zh-CN" sz="1500" dirty="0"/>
              </a:p>
              <a:p>
                <a:pPr marL="285750" indent="-285750">
                  <a:buFont typeface="Arial" panose="020B0604020202020204" pitchFamily="34" charset="0"/>
                  <a:buChar char="•"/>
                </a:pPr>
                <a:r>
                  <a:rPr lang="zh-CN" altLang="en-US" sz="1500" dirty="0"/>
                  <a:t>这样求解的结果与之前</a:t>
                </a:r>
                <a:r>
                  <a:rPr lang="en-US" altLang="zh-CN" sz="1500" dirty="0"/>
                  <a:t>Jacobi</a:t>
                </a:r>
                <a:r>
                  <a:rPr lang="zh-CN" altLang="en-US" sz="1500" dirty="0"/>
                  <a:t>方法是非常类似的。</a:t>
                </a:r>
              </a:p>
              <a:p>
                <a:pPr marL="457200" lvl="1" indent="0">
                  <a:buNone/>
                </a:pPr>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5646610"/>
              </a:xfrm>
              <a:prstGeom prst="rect">
                <a:avLst/>
              </a:prstGeom>
              <a:blipFill>
                <a:blip r:embed="rId2"/>
                <a:stretch>
                  <a:fillRect l="-243" t="-4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Gauss-Seidel</a:t>
            </a:r>
            <a:r>
              <a:rPr lang="zh-CN" altLang="en-US" sz="2400" dirty="0"/>
              <a:t>方法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6687554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5378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sz="1550" dirty="0"/>
                  <a:t>本讲中，我们简单看了</a:t>
                </a:r>
                <a:r>
                  <a:rPr lang="en-US" altLang="zh-CN" sz="1550" dirty="0"/>
                  <a:t>CAPM</a:t>
                </a:r>
                <a:r>
                  <a:rPr lang="zh-CN" altLang="en-US" sz="1550" dirty="0"/>
                  <a:t>和</a:t>
                </a:r>
                <a:r>
                  <a:rPr lang="en-US" altLang="zh-CN" sz="1550" dirty="0"/>
                  <a:t>APT</a:t>
                </a:r>
                <a:r>
                  <a:rPr lang="zh-CN" altLang="en-US" sz="1550" dirty="0"/>
                  <a:t>模型在金融中的使用。在</a:t>
                </a:r>
                <a:r>
                  <a:rPr lang="en-US" altLang="zh-CN" sz="1550" dirty="0"/>
                  <a:t>CAPM</a:t>
                </a:r>
                <a:r>
                  <a:rPr lang="zh-CN" altLang="en-US" sz="1550" dirty="0"/>
                  <a:t>模型中，我们讨论了有效前沿，资本市场线来确定最优资产组合和市场组合。然后，我们使用回归的方法求解了证券市场线，揭示哪些资产是高估的，哪些是低估的。在</a:t>
                </a:r>
                <a:r>
                  <a:rPr lang="en-US" altLang="zh-CN" sz="1550" dirty="0"/>
                  <a:t>APT</a:t>
                </a:r>
                <a:r>
                  <a:rPr lang="zh-CN" altLang="en-US" sz="1550" dirty="0"/>
                  <a:t>模型中，我们讨论了不同的因素如何影响证券的收益，而不是使用均值</a:t>
                </a:r>
                <a:r>
                  <a:rPr lang="en-US" altLang="zh-CN" sz="1550" dirty="0"/>
                  <a:t>-</a:t>
                </a:r>
                <a:r>
                  <a:rPr lang="zh-CN" altLang="en-US" sz="1550" dirty="0"/>
                  <a:t>方差框架。我们进行了多元回归来决定这些因素的系数，从而得到对于证券价格的估值。</a:t>
                </a:r>
                <a:endParaRPr lang="en-US" altLang="zh-CN" sz="1550" dirty="0"/>
              </a:p>
              <a:p>
                <a:pPr marL="285750" indent="-285750">
                  <a:buFont typeface="Arial" panose="020B0604020202020204" pitchFamily="34" charset="0"/>
                  <a:buChar char="•"/>
                </a:pPr>
                <a:r>
                  <a:rPr lang="zh-CN" altLang="en-US" sz="1550" dirty="0"/>
                  <a:t>在资产组合配置中，资产组合经理典型的是会完成投资者设定的一系列目标，并且受到一定约束。我们可以对这个问题用线性规划进行建模。使用</a:t>
                </a:r>
                <a:r>
                  <a:rPr lang="en-US" altLang="zh-CN" sz="1550" dirty="0" err="1"/>
                  <a:t>PuLP</a:t>
                </a:r>
                <a:r>
                  <a:rPr lang="en-US" altLang="zh-CN" sz="1550" dirty="0"/>
                  <a:t> Python</a:t>
                </a:r>
                <a:r>
                  <a:rPr lang="zh-CN" altLang="en-US" sz="1550" dirty="0"/>
                  <a:t>包，我们定义了最大和最小的目标函数，并且给我们的问题加入了不等式约束来求解未知变量。线性优化的三个结果可以是无穷多解，一个解，或者根本无解。</a:t>
                </a:r>
                <a:endParaRPr lang="en-US" altLang="zh-CN" sz="1550" dirty="0"/>
              </a:p>
              <a:p>
                <a:pPr marL="285750" indent="-285750">
                  <a:buFont typeface="Arial" panose="020B0604020202020204" pitchFamily="34" charset="0"/>
                  <a:buChar char="•"/>
                </a:pPr>
                <a:r>
                  <a:rPr lang="zh-CN" altLang="en-US" sz="1550" dirty="0"/>
                  <a:t>另外一种线性优化的方式是整数规划，所有的变量都限制为取整数而不是小数。整数规划的一个特殊情形是二元变量，可以取</a:t>
                </a:r>
                <a:r>
                  <a:rPr lang="en-US" altLang="zh-CN" sz="1550" dirty="0"/>
                  <a:t>0</a:t>
                </a:r>
                <a:r>
                  <a:rPr lang="zh-CN" altLang="en-US" sz="1550" dirty="0"/>
                  <a:t>或者</a:t>
                </a:r>
                <a:r>
                  <a:rPr lang="en-US" altLang="zh-CN" sz="1550" dirty="0"/>
                  <a:t>1</a:t>
                </a:r>
                <a:r>
                  <a:rPr lang="zh-CN" altLang="en-US" sz="1550" dirty="0"/>
                  <a:t>，它对于给定一系列选择的决策制定问题是特别有意义的。我们进行了一个简单的整数规划，包含二元条件，并且看到了如何产生问题。对于整数规划的设计要特别小心，这对于决策制定很重要。</a:t>
                </a:r>
                <a:endParaRPr lang="en-US" altLang="zh-CN" sz="1550" dirty="0"/>
              </a:p>
              <a:p>
                <a:pPr marL="285750" indent="-285750">
                  <a:buFont typeface="Arial" panose="020B0604020202020204" pitchFamily="34" charset="0"/>
                  <a:buChar char="•"/>
                </a:pPr>
                <a:r>
                  <a:rPr lang="zh-CN" altLang="en-US" sz="1550" dirty="0"/>
                  <a:t>资产组合配置问题也可以由一系列线性等式方程组表示，这可以使用矩阵来求解，形如</a:t>
                </a:r>
                <a14:m>
                  <m:oMath xmlns:m="http://schemas.openxmlformats.org/officeDocument/2006/math">
                    <m:r>
                      <m:rPr>
                        <m:sty m:val="p"/>
                      </m:rPr>
                      <a:rPr lang="en-US" altLang="zh-CN" sz="1550" dirty="0">
                        <a:latin typeface="Cambria Math" panose="02040503050406030204" pitchFamily="18" charset="0"/>
                      </a:rPr>
                      <m:t>A</m:t>
                    </m:r>
                    <m:r>
                      <m:rPr>
                        <m:sty m:val="p"/>
                      </m:rPr>
                      <a:rPr lang="en-US" altLang="zh-CN" sz="1550" dirty="0">
                        <a:latin typeface="Cambria Math" panose="02040503050406030204" pitchFamily="18" charset="0"/>
                      </a:rPr>
                      <m:t>x</m:t>
                    </m:r>
                    <m:r>
                      <a:rPr lang="en-US" altLang="zh-CN" sz="1550" dirty="0">
                        <a:latin typeface="Cambria Math" panose="02040503050406030204" pitchFamily="18" charset="0"/>
                      </a:rPr>
                      <m:t>=</m:t>
                    </m:r>
                    <m:r>
                      <m:rPr>
                        <m:sty m:val="p"/>
                      </m:rPr>
                      <a:rPr lang="en-US" altLang="zh-CN" sz="1550" dirty="0">
                        <a:latin typeface="Cambria Math" panose="02040503050406030204" pitchFamily="18" charset="0"/>
                      </a:rPr>
                      <m:t>B</m:t>
                    </m:r>
                  </m:oMath>
                </a14:m>
                <a:r>
                  <a:rPr lang="zh-CN" altLang="en-US" sz="1550" dirty="0"/>
                  <a:t>，为了求解</a:t>
                </a:r>
                <a:r>
                  <a:rPr lang="en-US" altLang="zh-CN" sz="1550" dirty="0"/>
                  <a:t>x</a:t>
                </a:r>
                <a:r>
                  <a:rPr lang="zh-CN" altLang="en-US" sz="1550" dirty="0"/>
                  <a:t>，我们可以得到</a:t>
                </a:r>
                <a14:m>
                  <m:oMath xmlns:m="http://schemas.openxmlformats.org/officeDocument/2006/math">
                    <m:sSup>
                      <m:sSupPr>
                        <m:ctrlPr>
                          <a:rPr lang="en-US" altLang="zh-CN" sz="1550" i="1">
                            <a:latin typeface="Cambria Math" panose="02040503050406030204" pitchFamily="18" charset="0"/>
                          </a:rPr>
                        </m:ctrlPr>
                      </m:sSupPr>
                      <m:e>
                        <m:r>
                          <a:rPr lang="en-US" altLang="zh-CN" sz="1550" i="1">
                            <a:latin typeface="Cambria Math" panose="02040503050406030204" pitchFamily="18" charset="0"/>
                          </a:rPr>
                          <m:t>𝐴</m:t>
                        </m:r>
                      </m:e>
                      <m:sup>
                        <m:r>
                          <a:rPr lang="en-US" altLang="zh-CN" sz="1550" i="1">
                            <a:latin typeface="Cambria Math" panose="02040503050406030204" pitchFamily="18" charset="0"/>
                          </a:rPr>
                          <m:t>−1</m:t>
                        </m:r>
                      </m:sup>
                    </m:sSup>
                    <m:r>
                      <a:rPr lang="en-US" altLang="zh-CN" sz="1550" i="1">
                        <a:latin typeface="Cambria Math" panose="02040503050406030204" pitchFamily="18" charset="0"/>
                      </a:rPr>
                      <m:t>𝐵</m:t>
                    </m:r>
                  </m:oMath>
                </a14:m>
                <a:r>
                  <a:rPr lang="zh-CN" altLang="en-US" sz="1550" dirty="0"/>
                  <a:t>。有另种类型的矩阵分解方法，包括直接和间接的方法。直接的方法使用矩阵代数，固定迭代次数。它们包括</a:t>
                </a:r>
                <a:r>
                  <a:rPr lang="en-US" altLang="zh-CN" sz="1550" dirty="0"/>
                  <a:t>LU</a:t>
                </a:r>
                <a:r>
                  <a:rPr lang="zh-CN" altLang="en-US" sz="1550" dirty="0"/>
                  <a:t>分解，</a:t>
                </a:r>
                <a:r>
                  <a:rPr lang="en-US" altLang="zh-CN" sz="1550" dirty="0" err="1"/>
                  <a:t>Cholesky</a:t>
                </a:r>
                <a:r>
                  <a:rPr lang="zh-CN" altLang="en-US" sz="1550" dirty="0"/>
                  <a:t>分解和</a:t>
                </a:r>
                <a:r>
                  <a:rPr lang="en-US" altLang="zh-CN" sz="1550" dirty="0"/>
                  <a:t>QR</a:t>
                </a:r>
                <a:r>
                  <a:rPr lang="zh-CN" altLang="en-US" sz="1550" dirty="0"/>
                  <a:t>分解方法。间接或迭代方法迭代计算下一个</a:t>
                </a:r>
                <a:r>
                  <a:rPr lang="en-US" altLang="zh-CN" sz="1550" dirty="0"/>
                  <a:t>x</a:t>
                </a:r>
                <a:r>
                  <a:rPr lang="zh-CN" altLang="en-US" sz="1550" dirty="0"/>
                  <a:t>的值，直到某种准确性容忍度被达到。这个方法对于计算大规模的矩阵是有用的，但是同样会面临解不收敛的风险。间接方法我们主要考虑的是</a:t>
                </a:r>
                <a:r>
                  <a:rPr lang="en-US" altLang="zh-CN" sz="1550" dirty="0"/>
                  <a:t>Jacobi</a:t>
                </a:r>
                <a:r>
                  <a:rPr lang="zh-CN" altLang="en-US" sz="1550" dirty="0"/>
                  <a:t>和</a:t>
                </a:r>
                <a:r>
                  <a:rPr lang="en-US" altLang="zh-CN" sz="1550" dirty="0"/>
                  <a:t>Gauss-Seidel</a:t>
                </a:r>
                <a:r>
                  <a:rPr lang="zh-CN" altLang="en-US" sz="1550" dirty="0"/>
                  <a:t>方法。</a:t>
                </a:r>
                <a:endParaRPr lang="en-US" altLang="zh-CN" sz="1550" dirty="0"/>
              </a:p>
              <a:p>
                <a:pPr marL="285750" indent="-285750">
                  <a:buFont typeface="Arial" panose="020B0604020202020204" pitchFamily="34" charset="0"/>
                  <a:buChar char="•"/>
                </a:pPr>
                <a:r>
                  <a:rPr lang="zh-CN" altLang="en-US" sz="1550" dirty="0"/>
                  <a:t>下</a:t>
                </a:r>
                <a:r>
                  <a:rPr lang="zh-CN" altLang="en-US" sz="1550" dirty="0" smtClean="0"/>
                  <a:t>一节我们</a:t>
                </a:r>
                <a:r>
                  <a:rPr lang="zh-CN" altLang="en-US" sz="1550" dirty="0"/>
                  <a:t>将讨论非线性模型以及求解的方法。</a:t>
                </a:r>
                <a:endParaRPr lang="en-US" altLang="zh-CN" sz="1550" dirty="0"/>
              </a:p>
              <a:p>
                <a:pPr marL="457200" lvl="1" indent="0">
                  <a:buNone/>
                </a:pPr>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5378395"/>
              </a:xfrm>
              <a:prstGeom prst="rect">
                <a:avLst/>
              </a:prstGeom>
              <a:blipFill>
                <a:blip r:embed="rId2"/>
                <a:stretch>
                  <a:fillRect l="-324" t="-3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总结（线性部分）</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261797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471613"/>
            <a:ext cx="7315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t>在</a:t>
            </a:r>
            <a:r>
              <a:rPr lang="zh-CN" altLang="en-US" sz="2000" dirty="0" smtClean="0"/>
              <a:t>本部分中</a:t>
            </a:r>
            <a:r>
              <a:rPr lang="zh-CN" altLang="en-US" sz="2000" dirty="0"/>
              <a:t>，我们将讨论如下的话题：</a:t>
            </a:r>
            <a:endParaRPr lang="en-US" altLang="zh-CN" sz="2000" dirty="0"/>
          </a:p>
          <a:p>
            <a:pPr lvl="1"/>
            <a:r>
              <a:rPr lang="zh-CN" altLang="en-US" sz="2000" dirty="0"/>
              <a:t>使用有效边界和资本市场线来考察</a:t>
            </a:r>
            <a:r>
              <a:rPr lang="en-US" altLang="zh-CN" sz="2000" dirty="0"/>
              <a:t>CAPM</a:t>
            </a:r>
            <a:r>
              <a:rPr lang="zh-CN" altLang="en-US" sz="2000" dirty="0"/>
              <a:t>模型</a:t>
            </a:r>
            <a:r>
              <a:rPr lang="en-US" altLang="zh-CN" sz="2000" dirty="0"/>
              <a:t> </a:t>
            </a:r>
          </a:p>
          <a:p>
            <a:pPr lvl="1"/>
            <a:r>
              <a:rPr lang="zh-CN" altLang="en-US" sz="2000" dirty="0"/>
              <a:t>使用回归求解证券市场线</a:t>
            </a:r>
            <a:endParaRPr lang="en-US" altLang="zh-CN" sz="2000" dirty="0"/>
          </a:p>
          <a:p>
            <a:pPr lvl="1"/>
            <a:r>
              <a:rPr lang="zh-CN" altLang="en-US" sz="2000" dirty="0"/>
              <a:t>考察</a:t>
            </a:r>
            <a:r>
              <a:rPr lang="en-US" altLang="zh-CN" sz="2000" dirty="0"/>
              <a:t>APT</a:t>
            </a:r>
            <a:r>
              <a:rPr lang="zh-CN" altLang="en-US" sz="2000" dirty="0"/>
              <a:t>模型并进行多元回归</a:t>
            </a:r>
            <a:endParaRPr lang="en-US" altLang="zh-CN" sz="2000" dirty="0"/>
          </a:p>
          <a:p>
            <a:pPr lvl="1"/>
            <a:r>
              <a:rPr lang="zh-CN" altLang="en-US" sz="2000" dirty="0"/>
              <a:t>理解资产组合选择的线性优化</a:t>
            </a:r>
            <a:endParaRPr lang="en-US" altLang="zh-CN" sz="2000" dirty="0"/>
          </a:p>
          <a:p>
            <a:pPr lvl="1"/>
            <a:r>
              <a:rPr lang="zh-CN" altLang="en-US" sz="2000" dirty="0"/>
              <a:t>使用</a:t>
            </a:r>
            <a:r>
              <a:rPr lang="en-US" altLang="zh-CN" sz="2000" dirty="0" err="1"/>
              <a:t>PulP</a:t>
            </a:r>
            <a:r>
              <a:rPr lang="zh-CN" altLang="en-US" sz="2000" dirty="0"/>
              <a:t>包处理线性最优化</a:t>
            </a:r>
            <a:endParaRPr lang="en-US" altLang="zh-CN" sz="2000" dirty="0"/>
          </a:p>
          <a:p>
            <a:pPr lvl="1"/>
            <a:r>
              <a:rPr lang="zh-CN" altLang="en-US" sz="2000" dirty="0"/>
              <a:t>理解线性规划的结果</a:t>
            </a:r>
            <a:endParaRPr lang="en-US" altLang="zh-CN" sz="2000" dirty="0"/>
          </a:p>
          <a:p>
            <a:pPr lvl="1"/>
            <a:r>
              <a:rPr lang="zh-CN" altLang="en-US" sz="2000" dirty="0"/>
              <a:t>整数规划概述</a:t>
            </a:r>
            <a:endParaRPr lang="en-US" altLang="zh-CN" sz="2000" dirty="0"/>
          </a:p>
          <a:p>
            <a:pPr lvl="1"/>
            <a:r>
              <a:rPr lang="zh-CN" altLang="en-US" sz="2000" dirty="0"/>
              <a:t>使用二元条件完成线性整数规划</a:t>
            </a:r>
            <a:endParaRPr lang="en-US" altLang="zh-CN" sz="2000" dirty="0"/>
          </a:p>
          <a:p>
            <a:pPr lvl="1"/>
            <a:r>
              <a:rPr lang="zh-CN" altLang="en-US" sz="2000" dirty="0"/>
              <a:t>使用矩阵线性代数求解等式的线性方程</a:t>
            </a:r>
            <a:endParaRPr lang="en-US" altLang="zh-CN" sz="2000" dirty="0"/>
          </a:p>
          <a:p>
            <a:pPr lvl="1"/>
            <a:r>
              <a:rPr lang="zh-CN" altLang="en-US" sz="2000" dirty="0"/>
              <a:t>使用</a:t>
            </a:r>
            <a:r>
              <a:rPr lang="en-US" altLang="zh-CN" sz="2000" dirty="0"/>
              <a:t>LU</a:t>
            </a:r>
            <a:r>
              <a:rPr lang="zh-CN" altLang="en-US" sz="2000" dirty="0"/>
              <a:t>，</a:t>
            </a:r>
            <a:r>
              <a:rPr lang="en-US" altLang="zh-CN" sz="2000" dirty="0" err="1"/>
              <a:t>Cholesky</a:t>
            </a:r>
            <a:r>
              <a:rPr lang="zh-CN" altLang="en-US" sz="2000" dirty="0"/>
              <a:t>和</a:t>
            </a:r>
            <a:r>
              <a:rPr lang="en-US" altLang="zh-CN" sz="2000" dirty="0"/>
              <a:t>QR</a:t>
            </a:r>
            <a:r>
              <a:rPr lang="zh-CN" altLang="en-US" sz="2000" dirty="0"/>
              <a:t>分解来直接求解线性方程系统</a:t>
            </a:r>
            <a:endParaRPr lang="en-US" altLang="zh-CN" sz="2000" dirty="0"/>
          </a:p>
          <a:p>
            <a:pPr lvl="1"/>
            <a:r>
              <a:rPr lang="zh-CN" altLang="en-US" sz="2000" dirty="0"/>
              <a:t>使用</a:t>
            </a:r>
            <a:r>
              <a:rPr lang="en-US" altLang="zh-CN" sz="2000" dirty="0"/>
              <a:t>Jacobi</a:t>
            </a:r>
            <a:r>
              <a:rPr lang="zh-CN" altLang="en-US" sz="2000" dirty="0"/>
              <a:t>和</a:t>
            </a:r>
            <a:r>
              <a:rPr lang="en-US" altLang="zh-CN" sz="2000" dirty="0"/>
              <a:t>Gauss-Seidel</a:t>
            </a:r>
            <a:r>
              <a:rPr lang="zh-CN" altLang="en-US" sz="2000" dirty="0"/>
              <a:t>方法间接求解线性方程系统</a:t>
            </a:r>
            <a:endParaRPr lang="en-US" altLang="zh-CN" sz="2000" dirty="0"/>
          </a:p>
        </p:txBody>
      </p:sp>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smtClean="0"/>
              <a:t>10-1 </a:t>
            </a:r>
            <a:r>
              <a:rPr lang="zh-CN" altLang="en-US" sz="2400" dirty="0" smtClean="0"/>
              <a:t>线性分析</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3770335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143060"/>
            <a:ext cx="753816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sz="1700" dirty="0"/>
              <a:t>近年来，有大量的关于经济和金融理论中的非线性性的研究。非线性的序列相关在很多时间序列的收益中都发挥着重要的作用。这使得证券估值和定价非常重要，引发了更多关于金融产品非线性建模的研究。</a:t>
            </a:r>
            <a:endParaRPr lang="en-US" altLang="zh-CN" sz="1700" dirty="0"/>
          </a:p>
          <a:p>
            <a:pPr marL="285750" indent="-285750">
              <a:buFont typeface="Arial" panose="020B0604020202020204" pitchFamily="34" charset="0"/>
              <a:buChar char="•"/>
            </a:pPr>
            <a:r>
              <a:rPr lang="zh-CN" altLang="en-US" sz="1700" dirty="0"/>
              <a:t>金融行业的实践者使用非线性模型来预测波动率，定价衍生资产以及计算在险值（</a:t>
            </a:r>
            <a:r>
              <a:rPr lang="en-US" altLang="zh-CN" sz="1700" dirty="0" err="1"/>
              <a:t>VaR</a:t>
            </a:r>
            <a:r>
              <a:rPr lang="zh-CN" altLang="en-US" sz="1700" dirty="0"/>
              <a:t>）。与线性模型不同的是，线性代数可以给线性模型来求解，但是非线性模型并不需要一定导出一个全局最优解。数值求根方法因此会被应用来导致最近的局部最优解，也就是根。</a:t>
            </a:r>
            <a:endParaRPr lang="en-US" altLang="zh-CN" sz="1700" dirty="0"/>
          </a:p>
          <a:p>
            <a:pPr marL="285750" indent="-285750">
              <a:buFont typeface="Arial" panose="020B0604020202020204" pitchFamily="34" charset="0"/>
              <a:buChar char="•"/>
            </a:pPr>
            <a:r>
              <a:rPr lang="zh-CN" altLang="en-US" sz="1700" dirty="0"/>
              <a:t>在本章中，我们要讨论下面的话题，介绍一些方法来帮助我们从非线性模型中获得信息。</a:t>
            </a:r>
            <a:endParaRPr lang="en-US" altLang="zh-CN" sz="1700" dirty="0"/>
          </a:p>
          <a:p>
            <a:pPr lvl="1">
              <a:buFont typeface="Arial" panose="020B0604020202020204" pitchFamily="34" charset="0"/>
              <a:buChar char="•"/>
            </a:pPr>
            <a:r>
              <a:rPr lang="zh-CN" altLang="en-US" sz="1700" dirty="0"/>
              <a:t>考察非线性的定义</a:t>
            </a:r>
            <a:endParaRPr lang="en-US" altLang="zh-CN" sz="1700" dirty="0"/>
          </a:p>
          <a:p>
            <a:pPr lvl="1">
              <a:buFont typeface="Arial" panose="020B0604020202020204" pitchFamily="34" charset="0"/>
              <a:buChar char="•"/>
            </a:pPr>
            <a:r>
              <a:rPr lang="zh-CN" altLang="en-US" sz="1700" dirty="0"/>
              <a:t>讨论隐含波动率建模中的波动率微笑</a:t>
            </a:r>
            <a:endParaRPr lang="en-US" altLang="zh-CN" sz="1700" dirty="0"/>
          </a:p>
          <a:p>
            <a:pPr lvl="1">
              <a:buFont typeface="Arial" panose="020B0604020202020204" pitchFamily="34" charset="0"/>
              <a:buChar char="•"/>
            </a:pPr>
            <a:r>
              <a:rPr lang="zh-CN" altLang="en-US" sz="1700" dirty="0"/>
              <a:t>讨论</a:t>
            </a:r>
            <a:r>
              <a:rPr lang="en-US" altLang="zh-CN" sz="1700" dirty="0"/>
              <a:t>Markov switching</a:t>
            </a:r>
            <a:r>
              <a:rPr lang="zh-CN" altLang="en-US" sz="1700" dirty="0"/>
              <a:t>模型，</a:t>
            </a:r>
            <a:r>
              <a:rPr lang="en-US" altLang="zh-CN" sz="1700" dirty="0"/>
              <a:t>threshold</a:t>
            </a:r>
            <a:r>
              <a:rPr lang="zh-CN" altLang="en-US" sz="1700" dirty="0"/>
              <a:t>模型和</a:t>
            </a:r>
            <a:r>
              <a:rPr lang="en-US" altLang="zh-CN" sz="1700" dirty="0"/>
              <a:t>smooth transition</a:t>
            </a:r>
            <a:r>
              <a:rPr lang="zh-CN" altLang="en-US" sz="1700" dirty="0"/>
              <a:t>模型这三个非线性模型的例子。</a:t>
            </a:r>
            <a:endParaRPr lang="en-US" altLang="zh-CN" sz="1700" dirty="0"/>
          </a:p>
          <a:p>
            <a:pPr lvl="1">
              <a:buFont typeface="Arial" panose="020B0604020202020204" pitchFamily="34" charset="0"/>
              <a:buChar char="•"/>
            </a:pPr>
            <a:r>
              <a:rPr lang="zh-CN" altLang="en-US" sz="1700" dirty="0"/>
              <a:t>概述求根过程来求得非线性模型的最优点。</a:t>
            </a:r>
            <a:endParaRPr lang="en-US" altLang="zh-CN" sz="1700" dirty="0"/>
          </a:p>
          <a:p>
            <a:pPr lvl="1">
              <a:buFont typeface="Arial" panose="020B0604020202020204" pitchFamily="34" charset="0"/>
              <a:buChar char="•"/>
            </a:pPr>
            <a:r>
              <a:rPr lang="zh-CN" altLang="en-US" sz="1700" dirty="0"/>
              <a:t>考察增量搜寻算法，二分算法，</a:t>
            </a:r>
            <a:r>
              <a:rPr lang="en-US" altLang="zh-CN" sz="1700" dirty="0"/>
              <a:t>Newton</a:t>
            </a:r>
            <a:r>
              <a:rPr lang="zh-CN" altLang="en-US" sz="1700" dirty="0"/>
              <a:t>算法以及切线方法用于求根。</a:t>
            </a:r>
            <a:endParaRPr lang="en-US" altLang="zh-CN" sz="1700" dirty="0"/>
          </a:p>
          <a:p>
            <a:pPr lvl="1">
              <a:buFont typeface="Arial" panose="020B0604020202020204" pitchFamily="34" charset="0"/>
              <a:buChar char="•"/>
            </a:pPr>
            <a:r>
              <a:rPr lang="zh-CN" altLang="en-US" sz="1700" dirty="0"/>
              <a:t>将求根方法与</a:t>
            </a:r>
            <a:r>
              <a:rPr lang="en-US" altLang="zh-CN" sz="1700" dirty="0"/>
              <a:t>Brent</a:t>
            </a:r>
            <a:r>
              <a:rPr lang="zh-CN" altLang="en-US" sz="1700" dirty="0"/>
              <a:t>方法结合使用</a:t>
            </a:r>
            <a:endParaRPr lang="en-US" altLang="zh-CN" sz="1700" dirty="0"/>
          </a:p>
          <a:p>
            <a:pPr lvl="1">
              <a:buFont typeface="Arial" panose="020B0604020202020204" pitchFamily="34" charset="0"/>
              <a:buChar char="•"/>
            </a:pPr>
            <a:r>
              <a:rPr lang="en-US" altLang="zh-CN" sz="1700" dirty="0" err="1"/>
              <a:t>SciPy</a:t>
            </a:r>
            <a:r>
              <a:rPr lang="zh-CN" altLang="en-US" sz="1700" dirty="0"/>
              <a:t>中作为标量函数对求根算法的实现</a:t>
            </a:r>
            <a:endParaRPr lang="en-US" altLang="zh-CN" sz="1700" dirty="0"/>
          </a:p>
          <a:p>
            <a:pPr lvl="1">
              <a:buFont typeface="Arial" panose="020B0604020202020204" pitchFamily="34" charset="0"/>
              <a:buChar char="•"/>
            </a:pPr>
            <a:r>
              <a:rPr lang="en-US" altLang="zh-CN" sz="1700" dirty="0" err="1"/>
              <a:t>SciPy</a:t>
            </a:r>
            <a:r>
              <a:rPr lang="zh-CN" altLang="en-US" sz="1700" dirty="0"/>
              <a:t>一般的求根非线性求解器。</a:t>
            </a:r>
            <a:endParaRPr lang="en-US" altLang="zh-CN" sz="1700" dirty="0"/>
          </a:p>
          <a:p>
            <a:pPr marL="457200" lvl="1" indent="0">
              <a:buNone/>
            </a:pPr>
            <a:endParaRPr lang="zh-CN" altLang="en-US"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金融中的非线性</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1977372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43704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sz="2000" dirty="0"/>
                  <a:t>线性关系试图用尽可能简单的方法来解释观测到的现象，更为复杂的现象其实不能用这样的方法来求解。非线性关系定义为：</a:t>
                </a:r>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𝑓</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𝑎</m:t>
                          </m:r>
                          <m:r>
                            <a:rPr lang="en-US" altLang="zh-CN" sz="2000" i="1">
                              <a:latin typeface="Cambria Math" panose="02040503050406030204" pitchFamily="18" charset="0"/>
                            </a:rPr>
                            <m:t>+</m:t>
                          </m:r>
                          <m:r>
                            <a:rPr lang="en-US" altLang="zh-CN" sz="2000" i="1">
                              <a:latin typeface="Cambria Math" panose="02040503050406030204" pitchFamily="18" charset="0"/>
                            </a:rPr>
                            <m:t>𝑏</m:t>
                          </m:r>
                        </m:e>
                      </m:d>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𝑓</m:t>
                      </m:r>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𝑎</m:t>
                          </m:r>
                        </m:e>
                      </m:d>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𝑓</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𝑏</m:t>
                      </m:r>
                      <m:r>
                        <a:rPr lang="en-US" altLang="zh-CN" sz="2000" i="1">
                          <a:latin typeface="Cambria Math" panose="02040503050406030204" pitchFamily="18" charset="0"/>
                          <a:ea typeface="Cambria Math" panose="02040503050406030204" pitchFamily="18" charset="0"/>
                        </a:rPr>
                        <m:t>)</m:t>
                      </m:r>
                    </m:oMath>
                  </m:oMathPara>
                </a14:m>
                <a:endParaRPr lang="en-US" altLang="zh-CN" sz="2000" dirty="0"/>
              </a:p>
              <a:p>
                <a:pPr marL="285750" indent="-285750">
                  <a:buFont typeface="Arial" panose="020B0604020202020204" pitchFamily="34" charset="0"/>
                  <a:buChar char="•"/>
                </a:pPr>
                <a:r>
                  <a:rPr lang="zh-CN" altLang="en-US" sz="2000" dirty="0"/>
                  <a:t>虽然非线性关系可能是很复杂的，为了完全理解和对它们建模，我们首先来看金融和时间序列模型中的非线性模型应用的一些例子。</a:t>
                </a:r>
                <a:endParaRPr lang="en-US" altLang="zh-CN" sz="2000" dirty="0"/>
              </a:p>
              <a:p>
                <a:pPr marL="285750" indent="-285750">
                  <a:buFont typeface="Arial" panose="020B0604020202020204" pitchFamily="34" charset="0"/>
                  <a:buChar char="•"/>
                </a:pPr>
                <a:r>
                  <a:rPr lang="zh-CN" altLang="en-US" sz="2000" dirty="0"/>
                  <a:t>学术和应用研究中提出了很多非线性模型来解释经济和金融数据，这些数据往往是不能被线性模型解释的。关于金融中非线性的文献是非常多的，不可能在本课程中详尽介绍。本节，我们首先来讨论一些非线性的例子，这可能是在实践中非常常用的：隐含波动率模型，</a:t>
                </a:r>
                <a:r>
                  <a:rPr lang="en-US" altLang="zh-CN" sz="2000" dirty="0" err="1"/>
                  <a:t>Markow</a:t>
                </a:r>
                <a:r>
                  <a:rPr lang="en-US" altLang="zh-CN" sz="2000" dirty="0"/>
                  <a:t>-switching</a:t>
                </a:r>
                <a:r>
                  <a:rPr lang="zh-CN" altLang="en-US" sz="2000" dirty="0"/>
                  <a:t>模型，</a:t>
                </a:r>
                <a:r>
                  <a:rPr lang="en-US" altLang="zh-CN" sz="2000" dirty="0"/>
                  <a:t>threshold</a:t>
                </a:r>
                <a:r>
                  <a:rPr lang="zh-CN" altLang="en-US" sz="2000" dirty="0"/>
                  <a:t>模型和</a:t>
                </a:r>
                <a:r>
                  <a:rPr lang="en-US" altLang="zh-CN" sz="2000" dirty="0"/>
                  <a:t>smooth transition</a:t>
                </a:r>
                <a:r>
                  <a:rPr lang="zh-CN" altLang="en-US" sz="2000" dirty="0"/>
                  <a:t>模型。</a:t>
                </a:r>
                <a:endParaRPr lang="zh-CN" altLang="en-US" sz="2000" dirty="0"/>
              </a:p>
              <a:p>
                <a:pPr marL="457200" lvl="1" indent="0">
                  <a:buNone/>
                </a:pPr>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4370427"/>
              </a:xfrm>
              <a:prstGeom prst="rect">
                <a:avLst/>
              </a:prstGeom>
              <a:blipFill>
                <a:blip r:embed="rId2"/>
                <a:stretch>
                  <a:fillRect l="-728" t="-8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非线性建模</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745322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5190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dirty="0"/>
                  <a:t>也许最常用的期权定价模型是</a:t>
                </a:r>
                <a:r>
                  <a:rPr lang="en-US" altLang="zh-CN" dirty="0"/>
                  <a:t>Black-Scholes-Merton</a:t>
                </a:r>
                <a:r>
                  <a:rPr lang="zh-CN" altLang="en-US" dirty="0"/>
                  <a:t>模型，或者简单称为</a:t>
                </a:r>
                <a:r>
                  <a:rPr lang="en-US" altLang="zh-CN" dirty="0"/>
                  <a:t>Black-Scholes</a:t>
                </a:r>
                <a:r>
                  <a:rPr lang="zh-CN" altLang="en-US" dirty="0"/>
                  <a:t>模型。看涨（看跌）期权是一项权利，而不是一项义务，用来购买（出售）标的资产，使用确定的价格，在某个特定的时间。</a:t>
                </a:r>
                <a:r>
                  <a:rPr lang="en-US" altLang="zh-CN" dirty="0"/>
                  <a:t>Black-Scholes</a:t>
                </a:r>
                <a:r>
                  <a:rPr lang="zh-CN" altLang="en-US" dirty="0"/>
                  <a:t>模型用来确定期权公平价值，它的假设是标的证券的收益率是正态分布的，或者标的价格是对数正态分布的。</a:t>
                </a:r>
                <a:endParaRPr lang="en-US" altLang="zh-CN" dirty="0"/>
              </a:p>
              <a:p>
                <a:pPr marL="342900" indent="-342900">
                  <a:buFont typeface="Arial" panose="020B0604020202020204" pitchFamily="34" charset="0"/>
                  <a:buChar char="•"/>
                </a:pPr>
                <a:r>
                  <a:rPr lang="en-US" altLang="zh-CN" dirty="0"/>
                  <a:t>The formula takes on the following assumed variables: the strike price (K), time to expiry (T), risk-free rate (r), volatility of the underlying returns ( ), current price of the underlying asset (S), and its yield (q). The mathematical formula for a call option () ,</a:t>
                </a:r>
                <a:r>
                  <a:rPr lang="en-US" altLang="zh-CN" i="1" dirty="0" err="1"/>
                  <a:t>CSt</a:t>
                </a:r>
                <a:r>
                  <a:rPr lang="en-US" altLang="zh-CN" i="1" dirty="0"/>
                  <a:t> </a:t>
                </a:r>
                <a:r>
                  <a:rPr lang="en-US" altLang="zh-CN" dirty="0"/>
                  <a:t>is represented as follows: </a:t>
                </a:r>
                <a:endParaRPr lang="en-US" altLang="zh-CN" dirty="0"/>
              </a:p>
              <a:p>
                <a:pPr marL="342900" indent="-342900">
                  <a:buFont typeface="Arial" panose="020B0604020202020204" pitchFamily="34" charset="0"/>
                  <a:buChar char="•"/>
                </a:pPr>
                <a:r>
                  <a:rPr lang="zh-CN" altLang="en-US" dirty="0"/>
                  <a:t>这个公式有以下的假设变量：执行价格（</a:t>
                </a:r>
                <a:r>
                  <a:rPr lang="en-US" altLang="zh-CN" dirty="0"/>
                  <a:t>K</a:t>
                </a:r>
                <a:r>
                  <a:rPr lang="zh-CN" altLang="en-US" dirty="0"/>
                  <a:t>），到期时间（</a:t>
                </a:r>
                <a:r>
                  <a:rPr lang="en-US" altLang="zh-CN" dirty="0"/>
                  <a:t>T</a:t>
                </a:r>
                <a:r>
                  <a:rPr lang="zh-CN" altLang="en-US" dirty="0"/>
                  <a:t>），无风险利率（</a:t>
                </a:r>
                <a:r>
                  <a:rPr lang="en-US" altLang="zh-CN" dirty="0"/>
                  <a:t>r</a:t>
                </a:r>
                <a:r>
                  <a:rPr lang="zh-CN" altLang="en-US" dirty="0"/>
                  <a:t>），标的收益的波动率（</a:t>
                </a:r>
                <a14:m>
                  <m:oMath xmlns:m="http://schemas.openxmlformats.org/officeDocument/2006/math">
                    <m:r>
                      <a:rPr lang="zh-CN" altLang="en-US" i="1">
                        <a:latin typeface="Cambria Math" panose="02040503050406030204" pitchFamily="18" charset="0"/>
                      </a:rPr>
                      <m:t>𝜎</m:t>
                    </m:r>
                    <m:r>
                      <a:rPr lang="zh-CN" altLang="en-US" i="1">
                        <a:latin typeface="Cambria Math" panose="02040503050406030204" pitchFamily="18" charset="0"/>
                      </a:rPr>
                      <m:t>），当前标的</m:t>
                    </m:r>
                  </m:oMath>
                </a14:m>
                <a:r>
                  <a:rPr lang="zh-CN" altLang="en-US" dirty="0"/>
                  <a:t>资产的价格（</a:t>
                </a:r>
                <a:r>
                  <a:rPr lang="en-US" altLang="zh-CN" dirty="0"/>
                  <a:t>S</a:t>
                </a:r>
                <a:r>
                  <a:rPr lang="zh-CN" altLang="en-US" dirty="0"/>
                  <a:t>）以及其收益率（</a:t>
                </a:r>
                <a:r>
                  <a:rPr lang="en-US" altLang="zh-CN" dirty="0"/>
                  <a:t>q</a:t>
                </a:r>
                <a:r>
                  <a:rPr lang="zh-CN" altLang="en-US" dirty="0"/>
                  <a:t>），看涨期权的价格</a:t>
                </a:r>
                <a14:m>
                  <m:oMath xmlns:m="http://schemas.openxmlformats.org/officeDocument/2006/math">
                    <m:r>
                      <m:rPr>
                        <m:sty m:val="p"/>
                      </m:rPr>
                      <a:rPr lang="en-US" altLang="zh-CN" dirty="0">
                        <a:latin typeface="Cambria Math" panose="02040503050406030204" pitchFamily="18" charset="0"/>
                      </a:rPr>
                      <m:t>C</m:t>
                    </m:r>
                    <m:r>
                      <a:rPr lang="en-US" altLang="zh-CN" dirty="0">
                        <a:latin typeface="Cambria Math" panose="02040503050406030204" pitchFamily="18" charset="0"/>
                      </a:rPr>
                      <m:t>(</m:t>
                    </m:r>
                    <m:r>
                      <m:rPr>
                        <m:sty m:val="p"/>
                      </m:rPr>
                      <a:rPr lang="en-US" altLang="zh-CN" dirty="0">
                        <a:latin typeface="Cambria Math" panose="02040503050406030204" pitchFamily="18" charset="0"/>
                      </a:rPr>
                      <m:t>S</m:t>
                    </m:r>
                    <m:r>
                      <a:rPr lang="en-US" altLang="zh-CN" dirty="0">
                        <a:latin typeface="Cambria Math" panose="02040503050406030204" pitchFamily="18" charset="0"/>
                      </a:rPr>
                      <m:t>,</m:t>
                    </m:r>
                    <m:r>
                      <m:rPr>
                        <m:sty m:val="p"/>
                      </m:rPr>
                      <a:rPr lang="en-US" altLang="zh-CN" dirty="0">
                        <a:latin typeface="Cambria Math" panose="02040503050406030204" pitchFamily="18" charset="0"/>
                      </a:rPr>
                      <m:t>t</m:t>
                    </m:r>
                    <m:r>
                      <a:rPr lang="en-US" altLang="zh-CN" dirty="0">
                        <a:latin typeface="Cambria Math" panose="02040503050406030204" pitchFamily="18" charset="0"/>
                      </a:rPr>
                      <m:t>)</m:t>
                    </m:r>
                  </m:oMath>
                </a14:m>
                <a:r>
                  <a:rPr lang="zh-CN" altLang="en-US" dirty="0"/>
                  <a:t>可以表示为：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𝑡</m:t>
                          </m:r>
                        </m:e>
                      </m:d>
                      <m:r>
                        <a:rPr lang="en-US" altLang="zh-CN" i="1">
                          <a:latin typeface="Cambria Math" panose="02040503050406030204" pitchFamily="18" charset="0"/>
                        </a:rPr>
                        <m:t>=</m:t>
                      </m:r>
                      <m:r>
                        <a:rPr lang="en-US" altLang="zh-CN" i="1">
                          <a:latin typeface="Cambria Math" panose="02040503050406030204" pitchFamily="18" charset="0"/>
                        </a:rPr>
                        <m:t>𝑆</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𝑞𝑇</m:t>
                          </m:r>
                        </m:sup>
                      </m:sSup>
                      <m:r>
                        <a:rPr lang="en-US" altLang="zh-CN" i="1">
                          <a:latin typeface="Cambria Math" panose="02040503050406030204" pitchFamily="18" charset="0"/>
                        </a:rPr>
                        <m:t>𝑁</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1</m:t>
                              </m:r>
                            </m:sub>
                          </m:sSub>
                        </m:e>
                      </m:d>
                      <m:r>
                        <a:rPr lang="en-US" altLang="zh-CN" i="1">
                          <a:latin typeface="Cambria Math" panose="02040503050406030204" pitchFamily="18" charset="0"/>
                        </a:rPr>
                        <m:t>−</m:t>
                      </m:r>
                      <m:r>
                        <a:rPr lang="en-US" altLang="zh-CN" i="1">
                          <a:latin typeface="Cambria Math" panose="02040503050406030204" pitchFamily="18" charset="0"/>
                        </a:rPr>
                        <m:t>𝐾</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𝑟𝑇</m:t>
                          </m:r>
                        </m:sup>
                      </m:sSup>
                      <m:r>
                        <a:rPr lang="en-US" altLang="zh-CN" i="1">
                          <a:latin typeface="Cambria Math" panose="02040503050406030204" pitchFamily="18" charset="0"/>
                        </a:rPr>
                        <m:t>𝑁</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2</m:t>
                          </m:r>
                        </m:sub>
                      </m:sSub>
                      <m:r>
                        <a:rPr lang="en-US" altLang="zh-CN" i="1">
                          <a:latin typeface="Cambria Math" panose="02040503050406030204" pitchFamily="18" charset="0"/>
                        </a:rPr>
                        <m:t>)</m:t>
                      </m:r>
                    </m:oMath>
                  </m:oMathPara>
                </a14:m>
                <a:endParaRPr lang="en-US" altLang="zh-CN" dirty="0"/>
              </a:p>
              <a:p>
                <a:pPr marL="0" indent="0">
                  <a:buNone/>
                </a:pPr>
                <a:r>
                  <a:rPr lang="zh-CN" altLang="en-US" dirty="0"/>
                  <a:t>其中</a:t>
                </a:r>
                <a:endParaRPr lang="en-US" altLang="zh-CN" dirty="0"/>
              </a:p>
              <a:p>
                <a:pPr marL="0" indent="0">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1</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ln</m:t>
                            </m:r>
                          </m:fName>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𝑆</m:t>
                                    </m:r>
                                  </m:num>
                                  <m:den>
                                    <m:r>
                                      <a:rPr lang="en-US" altLang="zh-CN" i="1">
                                        <a:latin typeface="Cambria Math" panose="02040503050406030204" pitchFamily="18" charset="0"/>
                                      </a:rPr>
                                      <m:t>𝐾</m:t>
                                    </m:r>
                                  </m:den>
                                </m:f>
                              </m:e>
                            </m:d>
                          </m:e>
                        </m:func>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zh-CN" altLang="en-US" i="1">
                                        <a:latin typeface="Cambria Math" panose="02040503050406030204" pitchFamily="18" charset="0"/>
                                      </a:rPr>
                                      <m:t>𝜎</m:t>
                                    </m:r>
                                  </m:e>
                                  <m:sup>
                                    <m:r>
                                      <a:rPr lang="en-US" altLang="zh-CN" i="1">
                                        <a:latin typeface="Cambria Math" panose="02040503050406030204" pitchFamily="18" charset="0"/>
                                      </a:rPr>
                                      <m:t>2</m:t>
                                    </m:r>
                                  </m:sup>
                                </m:sSup>
                              </m:num>
                              <m:den>
                                <m:r>
                                  <a:rPr lang="en-US" altLang="zh-CN" i="1">
                                    <a:latin typeface="Cambria Math" panose="02040503050406030204" pitchFamily="18" charset="0"/>
                                  </a:rPr>
                                  <m:t>2</m:t>
                                </m:r>
                              </m:den>
                            </m:f>
                          </m:e>
                        </m:d>
                        <m:r>
                          <a:rPr lang="en-US" altLang="zh-CN" i="1">
                            <a:latin typeface="Cambria Math" panose="02040503050406030204" pitchFamily="18" charset="0"/>
                          </a:rPr>
                          <m:t>𝑇</m:t>
                        </m:r>
                      </m:num>
                      <m:den>
                        <m:r>
                          <a:rPr lang="zh-CN" altLang="en-US" i="1">
                            <a:latin typeface="Cambria Math" panose="02040503050406030204" pitchFamily="18" charset="0"/>
                          </a:rPr>
                          <m:t>𝜎</m:t>
                        </m:r>
                        <m:rad>
                          <m:radPr>
                            <m:degHide m:val="on"/>
                            <m:ctrlPr>
                              <a:rPr lang="zh-CN" altLang="en-US" i="1">
                                <a:latin typeface="Cambria Math" panose="02040503050406030204" pitchFamily="18" charset="0"/>
                              </a:rPr>
                            </m:ctrlPr>
                          </m:radPr>
                          <m:deg/>
                          <m:e>
                            <m:r>
                              <a:rPr lang="en-US" altLang="zh-CN" i="1">
                                <a:latin typeface="Cambria Math" panose="02040503050406030204" pitchFamily="18" charset="0"/>
                              </a:rPr>
                              <m:t>𝑇</m:t>
                            </m:r>
                          </m:e>
                        </m:rad>
                      </m:den>
                    </m:f>
                  </m:oMath>
                </a14:m>
                <a:endParaRPr lang="en-US" altLang="zh-CN" dirty="0"/>
              </a:p>
              <a:p>
                <a:pPr marL="0" indent="0">
                  <a:buNone/>
                </a:pP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𝑑</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𝑑</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r>
                      <a:rPr lang="zh-CN" altLang="en-US" sz="2000" i="1">
                        <a:latin typeface="Cambria Math" panose="02040503050406030204" pitchFamily="18" charset="0"/>
                      </a:rPr>
                      <m:t>𝜎</m:t>
                    </m:r>
                    <m:rad>
                      <m:radPr>
                        <m:degHide m:val="on"/>
                        <m:ctrlPr>
                          <a:rPr lang="zh-CN" altLang="en-US" sz="2000" i="1">
                            <a:latin typeface="Cambria Math" panose="02040503050406030204" pitchFamily="18" charset="0"/>
                          </a:rPr>
                        </m:ctrlPr>
                      </m:radPr>
                      <m:deg/>
                      <m:e>
                        <m:r>
                          <a:rPr lang="en-US" altLang="zh-CN" sz="2000" i="1">
                            <a:latin typeface="Cambria Math" panose="02040503050406030204" pitchFamily="18" charset="0"/>
                          </a:rPr>
                          <m:t>𝑇</m:t>
                        </m:r>
                      </m:e>
                    </m:rad>
                  </m:oMath>
                </a14:m>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5190716"/>
              </a:xfrm>
              <a:prstGeom prst="rect">
                <a:avLst/>
              </a:prstGeom>
              <a:blipFill>
                <a:blip r:embed="rId2"/>
                <a:stretch>
                  <a:fillRect l="-728" t="-940" r="-6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隐含波动率模型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0498213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5109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200" dirty="0"/>
                  <a:t>By way of market forces, the price of an option may deviate from the price derived from the Black-Scholes formula. In particular, the realized volatility (that is, the observed volatility of the underlying returns from historical market prices) could differ from the volatility value as implied by the Black-Scholes model, which is indicated by  . </a:t>
                </a:r>
                <a:r>
                  <a:rPr lang="zh-CN" altLang="en-US" sz="2200" dirty="0"/>
                  <a:t>、</a:t>
                </a:r>
                <a:endParaRPr lang="en-US" altLang="zh-CN" sz="2200" dirty="0"/>
              </a:p>
              <a:p>
                <a:pPr marL="342900" indent="-342900">
                  <a:buFont typeface="Arial" panose="020B0604020202020204" pitchFamily="34" charset="0"/>
                  <a:buChar char="•"/>
                </a:pPr>
                <a:r>
                  <a:rPr lang="zh-CN" altLang="en-US" sz="2200" dirty="0"/>
                  <a:t>通过市场力量的作用，期权的价格可能与</a:t>
                </a:r>
                <a:r>
                  <a:rPr lang="en-US" altLang="zh-CN" sz="2200" dirty="0"/>
                  <a:t>Black-Scholes</a:t>
                </a:r>
                <a:r>
                  <a:rPr lang="zh-CN" altLang="en-US" sz="2200" dirty="0"/>
                  <a:t>公式计算的价格产生偏离。特别的，实现的波动率（也就是标的资产历史市场价格的观测波动率）可能会与</a:t>
                </a:r>
                <a:r>
                  <a:rPr lang="en-US" altLang="zh-CN" sz="2200" dirty="0"/>
                  <a:t>Black-Scholes</a:t>
                </a:r>
                <a:r>
                  <a:rPr lang="zh-CN" altLang="en-US" sz="2200" dirty="0"/>
                  <a:t>模型隐含的波动率不一致，记为</a:t>
                </a:r>
                <a14:m>
                  <m:oMath xmlns:m="http://schemas.openxmlformats.org/officeDocument/2006/math">
                    <m:r>
                      <a:rPr lang="zh-CN" altLang="en-US" sz="2200" i="1">
                        <a:latin typeface="Cambria Math" panose="02040503050406030204" pitchFamily="18" charset="0"/>
                      </a:rPr>
                      <m:t>𝜎</m:t>
                    </m:r>
                  </m:oMath>
                </a14:m>
                <a:r>
                  <a:rPr lang="zh-CN" altLang="en-US" sz="2200" dirty="0"/>
                  <a:t>。</a:t>
                </a:r>
                <a:endParaRPr lang="en-US" altLang="zh-CN" sz="2200" dirty="0"/>
              </a:p>
              <a:p>
                <a:pPr marL="342900" indent="-342900">
                  <a:buFont typeface="Arial" panose="020B0604020202020204" pitchFamily="34" charset="0"/>
                  <a:buChar char="•"/>
                </a:pPr>
                <a:r>
                  <a:rPr lang="zh-CN" altLang="en-US" sz="2200" dirty="0" smtClean="0"/>
                  <a:t>回忆上一节，</a:t>
                </a:r>
                <a:r>
                  <a:rPr lang="zh-CN" altLang="en-US" sz="2200" dirty="0"/>
                  <a:t>金融中线性性的重要性中的内容。一般来说，有更高收益的证券会显示出更高的风险，风险用收益的波动率或标准差来暗示。</a:t>
                </a:r>
                <a:endParaRPr lang="zh-CN" altLang="en-US" sz="2200" dirty="0"/>
              </a:p>
              <a:p>
                <a:pPr marL="0" indent="0">
                  <a:buNone/>
                </a:pPr>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5109091"/>
              </a:xfrm>
              <a:prstGeom prst="rect">
                <a:avLst/>
              </a:prstGeom>
              <a:blipFill>
                <a:blip r:embed="rId2"/>
                <a:stretch>
                  <a:fillRect l="-971" t="-716" r="-8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隐含波动率模型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981318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199" y="1143060"/>
            <a:ext cx="731678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1700" dirty="0"/>
              <a:t>因为波动率是证券定价中的一个重要因素，研究中提出了很多波动率模型，其中一个就是期权的隐含波动率模型。</a:t>
            </a:r>
            <a:endParaRPr lang="en-US" altLang="zh-CN" sz="1700" dirty="0"/>
          </a:p>
          <a:p>
            <a:pPr marL="342900" indent="-342900">
              <a:buFont typeface="Arial" panose="020B0604020202020204" pitchFamily="34" charset="0"/>
              <a:buChar char="•"/>
            </a:pPr>
            <a:r>
              <a:rPr lang="zh-CN" altLang="en-US" sz="1700" dirty="0"/>
              <a:t>假设我们做出某个特定到期日每个可行执行价格的股票期权的隐含波动率，通常，我们会得到的图形如下所示，称为波动率微笑。</a:t>
            </a:r>
            <a:endParaRPr lang="en-US" altLang="zh-CN" sz="1700" dirty="0"/>
          </a:p>
          <a:p>
            <a:pPr marL="342900" indent="-342900">
              <a:buFont typeface="Arial" panose="020B0604020202020204" pitchFamily="34" charset="0"/>
              <a:buChar char="•"/>
            </a:pPr>
            <a:r>
              <a:rPr lang="zh-CN" altLang="en-US" sz="1700" dirty="0"/>
              <a:t>对于极度实值（</a:t>
            </a:r>
            <a:r>
              <a:rPr lang="en-US" altLang="zh-CN" sz="1700" dirty="0"/>
              <a:t>ITM</a:t>
            </a:r>
            <a:r>
              <a:rPr lang="zh-CN" altLang="en-US" sz="1700" dirty="0"/>
              <a:t>）和虚值（</a:t>
            </a:r>
            <a:r>
              <a:rPr lang="en-US" altLang="zh-CN" sz="1700" dirty="0"/>
              <a:t>OTM</a:t>
            </a:r>
            <a:r>
              <a:rPr lang="zh-CN" altLang="en-US" sz="1700" dirty="0"/>
              <a:t>）的期权，隐含波动率通常比较高，因为有较大的投机行为，而对于平值（</a:t>
            </a:r>
            <a:r>
              <a:rPr lang="en-US" altLang="zh-CN" sz="1700" dirty="0"/>
              <a:t>ATM</a:t>
            </a:r>
            <a:r>
              <a:rPr lang="zh-CN" altLang="en-US" sz="1700" dirty="0"/>
              <a:t>）的期权，隐含波动率则较低。</a:t>
            </a:r>
            <a:endParaRPr lang="en-US" altLang="zh-CN" sz="1700" dirty="0"/>
          </a:p>
          <a:p>
            <a:pPr marL="342900" indent="-342900">
              <a:buFont typeface="Arial" panose="020B0604020202020204" pitchFamily="34" charset="0"/>
              <a:buChar char="•"/>
            </a:pPr>
            <a:r>
              <a:rPr lang="zh-CN" altLang="en-US" sz="1700" dirty="0"/>
              <a:t>从波动率曲线中，我们的一个目标是寻找最小的隐含波动率，换句话说，求根。当找到以后，</a:t>
            </a:r>
            <a:r>
              <a:rPr lang="en-US" altLang="zh-CN" sz="1700" dirty="0"/>
              <a:t>ATM</a:t>
            </a:r>
            <a:r>
              <a:rPr lang="zh-CN" altLang="en-US" sz="1700" dirty="0"/>
              <a:t>期权的理论价格就可以导出，并与潜在的机会进行比较，这样也可以研究其他的期权。但是，因为这条曲线是非线性的，所以我们不能使用线性代数来求根。我们会在后续的章节中介绍几种求根的方法</a:t>
            </a:r>
            <a:r>
              <a:rPr lang="zh-CN" altLang="en-US" sz="1700" dirty="0" smtClean="0"/>
              <a:t>。</a:t>
            </a:r>
            <a:endParaRPr lang="en-US" altLang="zh-CN" sz="17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隐含波动率模型</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36" y="4190980"/>
            <a:ext cx="3730899" cy="2322067"/>
          </a:xfrm>
          <a:prstGeom prst="rect">
            <a:avLst/>
          </a:prstGeom>
        </p:spPr>
      </p:pic>
    </p:spTree>
    <p:extLst>
      <p:ext uri="{BB962C8B-B14F-4D97-AF65-F5344CB8AC3E}">
        <p14:creationId xmlns:p14="http://schemas.microsoft.com/office/powerpoint/2010/main" val="36625574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4848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200" dirty="0"/>
                  <a:t>为了给经济和金融时间序列建模，我们可以使用</a:t>
                </a:r>
                <a:r>
                  <a:rPr lang="en-US" altLang="zh-CN" sz="2200" dirty="0"/>
                  <a:t>Markov switching</a:t>
                </a:r>
                <a:r>
                  <a:rPr lang="zh-CN" altLang="en-US" sz="2200" dirty="0"/>
                  <a:t>模型来刻画不同世界状态的时间序列。这种状态的例子可能是波动率的状态，例如</a:t>
                </a:r>
                <a:r>
                  <a:rPr lang="en-US" altLang="zh-CN" sz="2200" dirty="0"/>
                  <a:t>2008</a:t>
                </a:r>
                <a:r>
                  <a:rPr lang="zh-CN" altLang="en-US" sz="2200" dirty="0"/>
                  <a:t>年全球经济下降的时候，或者是经济恢复的时候的增长率。这些结构中转换的能力让这些模型刻画复杂的动态模式。</a:t>
                </a:r>
                <a:endParaRPr lang="en-US" altLang="zh-CN" sz="2200" dirty="0"/>
              </a:p>
              <a:p>
                <a:pPr marL="342900" indent="-342900">
                  <a:buFont typeface="Arial" panose="020B0604020202020204" pitchFamily="34" charset="0"/>
                  <a:buChar char="•"/>
                </a:pPr>
                <a:r>
                  <a:rPr lang="zh-CN" altLang="en-US" sz="2200" dirty="0"/>
                  <a:t>股票价格的</a:t>
                </a:r>
                <a:r>
                  <a:rPr lang="en-US" altLang="zh-CN" sz="2200" dirty="0"/>
                  <a:t>Markov</a:t>
                </a:r>
                <a:r>
                  <a:rPr lang="zh-CN" altLang="en-US" sz="2200" dirty="0"/>
                  <a:t>性质意味着仅仅现在的值对于预测未来是重要的。过去的股票价格运动与现在价格的形成没有关系。</a:t>
                </a:r>
                <a:endParaRPr lang="en-US" altLang="zh-CN" sz="2200" dirty="0"/>
              </a:p>
              <a:p>
                <a:pPr marL="342900" indent="-342900">
                  <a:buFont typeface="Arial" panose="020B0604020202020204" pitchFamily="34" charset="0"/>
                  <a:buChar char="•"/>
                </a:pPr>
                <a:r>
                  <a:rPr lang="zh-CN" altLang="en-US" sz="2200" dirty="0"/>
                  <a:t>我们来看一个</a:t>
                </a:r>
                <a:r>
                  <a:rPr lang="en-US" altLang="zh-CN" sz="2200" dirty="0"/>
                  <a:t>2</a:t>
                </a:r>
                <a:r>
                  <a:rPr lang="zh-CN" altLang="en-US" sz="2200" dirty="0"/>
                  <a:t>状态的</a:t>
                </a:r>
                <a:r>
                  <a:rPr lang="en-US" altLang="zh-CN" sz="2200" dirty="0"/>
                  <a:t>Markov regime switching</a:t>
                </a:r>
                <a:r>
                  <a:rPr lang="zh-CN" altLang="en-US" sz="2200" dirty="0"/>
                  <a:t>模型：</a:t>
                </a:r>
                <a:endParaRPr lang="en-US" altLang="zh-CN" sz="22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𝑡</m:t>
                          </m:r>
                        </m:sub>
                      </m:sSub>
                      <m:d>
                        <m:dPr>
                          <m:begChr m:val="{"/>
                          <m:endChr m:val=""/>
                          <m:ctrlPr>
                            <a:rPr lang="en-US" altLang="zh-CN" sz="2200" i="1">
                              <a:latin typeface="Cambria Math" panose="02040503050406030204" pitchFamily="18" charset="0"/>
                            </a:rPr>
                          </m:ctrlPr>
                        </m:dPr>
                        <m:e>
                          <m:m>
                            <m:mPr>
                              <m:mcs>
                                <m:mc>
                                  <m:mcPr>
                                    <m:count m:val="1"/>
                                    <m:mcJc m:val="center"/>
                                  </m:mcPr>
                                </m:mc>
                              </m:mcs>
                              <m:ctrlPr>
                                <a:rPr lang="en-US" altLang="zh-CN" sz="2200" i="1">
                                  <a:latin typeface="Cambria Math" panose="02040503050406030204" pitchFamily="18" charset="0"/>
                                </a:rPr>
                              </m:ctrlPr>
                            </m:mPr>
                            <m:mr>
                              <m:e>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1</m:t>
                                    </m:r>
                                  </m:sub>
                                </m:sSub>
                                <m:r>
                                  <m:rPr>
                                    <m:brk m:alnAt="7"/>
                                  </m:rPr>
                                  <a:rPr lang="en-US" altLang="zh-CN" sz="2200" i="1">
                                    <a:latin typeface="Cambria Math" panose="02040503050406030204" pitchFamily="18" charset="0"/>
                                  </a:rPr>
                                  <m:t>+</m:t>
                                </m:r>
                                <m:sSub>
                                  <m:sSubPr>
                                    <m:ctrlPr>
                                      <a:rPr lang="en-US" altLang="zh-CN" sz="2200" i="1">
                                        <a:latin typeface="Cambria Math" panose="02040503050406030204" pitchFamily="18" charset="0"/>
                                      </a:rPr>
                                    </m:ctrlPr>
                                  </m:sSubPr>
                                  <m:e>
                                    <m:r>
                                      <a:rPr lang="zh-CN" altLang="en-US" sz="2200" i="1">
                                        <a:latin typeface="Cambria Math" panose="02040503050406030204" pitchFamily="18" charset="0"/>
                                      </a:rPr>
                                      <m:t>𝜀</m:t>
                                    </m:r>
                                  </m:e>
                                  <m:sub>
                                    <m:r>
                                      <a:rPr lang="en-US" altLang="zh-CN" sz="2200" i="1">
                                        <a:latin typeface="Cambria Math" panose="02040503050406030204" pitchFamily="18" charset="0"/>
                                      </a:rPr>
                                      <m:t>𝑡</m:t>
                                    </m:r>
                                  </m:sub>
                                </m:sSub>
                                <m:r>
                                  <m:rPr>
                                    <m:brk m:alnAt="7"/>
                                  </m:rPr>
                                  <a:rPr lang="en-US" altLang="zh-CN" sz="2200" i="1">
                                    <a:latin typeface="Cambria Math" panose="02040503050406030204" pitchFamily="18" charset="0"/>
                                  </a:rPr>
                                  <m:t> </m:t>
                                </m:r>
                                <m:r>
                                  <a:rPr lang="en-US" altLang="zh-CN" sz="2200" i="1">
                                    <a:latin typeface="Cambria Math" panose="02040503050406030204" pitchFamily="18" charset="0"/>
                                  </a:rPr>
                                  <m:t> </m:t>
                                </m:r>
                                <m:r>
                                  <a:rPr lang="en-US" altLang="zh-CN" sz="2200" i="1">
                                    <a:latin typeface="Cambria Math" panose="02040503050406030204" pitchFamily="18" charset="0"/>
                                  </a:rPr>
                                  <m:t>𝑤h𝑒𝑛</m:t>
                                </m:r>
                                <m:r>
                                  <a:rPr lang="en-US" altLang="zh-CN" sz="2200" i="1">
                                    <a:latin typeface="Cambria Math" panose="02040503050406030204" pitchFamily="18" charset="0"/>
                                  </a:rPr>
                                  <m:t> </m:t>
                                </m:r>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𝑠</m:t>
                                    </m:r>
                                  </m:e>
                                  <m:sub>
                                    <m:r>
                                      <a:rPr lang="en-US" altLang="zh-CN" sz="2200" i="1">
                                        <a:latin typeface="Cambria Math" panose="02040503050406030204" pitchFamily="18" charset="0"/>
                                      </a:rPr>
                                      <m:t>𝑡</m:t>
                                    </m:r>
                                  </m:sub>
                                </m:sSub>
                                <m:r>
                                  <m:rPr>
                                    <m:brk m:alnAt="7"/>
                                  </m:rPr>
                                  <a:rPr lang="en-US" altLang="zh-CN" sz="2200" i="1">
                                    <a:latin typeface="Cambria Math" panose="02040503050406030204" pitchFamily="18" charset="0"/>
                                  </a:rPr>
                                  <m:t>=</m:t>
                                </m:r>
                                <m:r>
                                  <a:rPr lang="en-US" altLang="zh-CN" sz="2200" i="1">
                                    <a:latin typeface="Cambria Math" panose="02040503050406030204" pitchFamily="18" charset="0"/>
                                  </a:rPr>
                                  <m:t>1</m:t>
                                </m:r>
                              </m:e>
                            </m:mr>
                            <m:mr>
                              <m:e>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2</m:t>
                                    </m:r>
                                  </m:sub>
                                </m:sSub>
                                <m:r>
                                  <a:rPr lang="en-US" altLang="zh-CN" sz="2200" i="1">
                                    <a:latin typeface="Cambria Math" panose="02040503050406030204" pitchFamily="18" charset="0"/>
                                  </a:rPr>
                                  <m:t>+</m:t>
                                </m:r>
                                <m:sSub>
                                  <m:sSubPr>
                                    <m:ctrlPr>
                                      <a:rPr lang="en-US" altLang="zh-CN" sz="2200" i="1">
                                        <a:latin typeface="Cambria Math" panose="02040503050406030204" pitchFamily="18" charset="0"/>
                                      </a:rPr>
                                    </m:ctrlPr>
                                  </m:sSubPr>
                                  <m:e>
                                    <m:r>
                                      <a:rPr lang="zh-CN" altLang="en-US" sz="2200" i="1">
                                        <a:latin typeface="Cambria Math" panose="02040503050406030204" pitchFamily="18" charset="0"/>
                                      </a:rPr>
                                      <m:t>𝜀</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  </m:t>
                                </m:r>
                                <m:r>
                                  <a:rPr lang="en-US" altLang="zh-CN" sz="2200" i="1">
                                    <a:latin typeface="Cambria Math" panose="02040503050406030204" pitchFamily="18" charset="0"/>
                                  </a:rPr>
                                  <m:t>𝑤h𝑒𝑛</m:t>
                                </m:r>
                                <m:r>
                                  <a:rPr lang="en-US" altLang="zh-CN" sz="2200" i="1">
                                    <a:latin typeface="Cambria Math" panose="02040503050406030204" pitchFamily="18" charset="0"/>
                                  </a:rPr>
                                  <m:t> </m:t>
                                </m:r>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𝑠</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=2</m:t>
                                </m:r>
                              </m:e>
                            </m:mr>
                          </m:m>
                        </m:e>
                      </m:d>
                    </m:oMath>
                  </m:oMathPara>
                </a14:m>
                <a:endParaRPr lang="en-US" altLang="zh-CN" sz="2200" dirty="0"/>
              </a:p>
              <a:p>
                <a:pPr marL="0" indent="0">
                  <a:buNone/>
                </a:pPr>
                <a14:m>
                  <m:oMath xmlns:m="http://schemas.openxmlformats.org/officeDocument/2006/math">
                    <m:sSub>
                      <m:sSubPr>
                        <m:ctrlPr>
                          <a:rPr lang="en-US" altLang="zh-CN" sz="2200" i="1">
                            <a:latin typeface="Cambria Math" panose="02040503050406030204" pitchFamily="18" charset="0"/>
                          </a:rPr>
                        </m:ctrlPr>
                      </m:sSubPr>
                      <m:e>
                        <m:r>
                          <a:rPr lang="zh-CN" altLang="en-US" sz="2200" i="1">
                            <a:latin typeface="Cambria Math" panose="02040503050406030204" pitchFamily="18" charset="0"/>
                          </a:rPr>
                          <m:t>𝜀</m:t>
                        </m:r>
                      </m:e>
                      <m:sub>
                        <m:r>
                          <a:rPr lang="en-US" altLang="zh-CN" sz="2200" i="1">
                            <a:latin typeface="Cambria Math" panose="02040503050406030204" pitchFamily="18" charset="0"/>
                          </a:rPr>
                          <m:t>𝑡</m:t>
                        </m:r>
                      </m:sub>
                    </m:sSub>
                    <m:r>
                      <a:rPr lang="zh-CN" altLang="en-US" sz="2200" i="1">
                        <a:latin typeface="Cambria Math" panose="02040503050406030204" pitchFamily="18" charset="0"/>
                      </a:rPr>
                      <m:t>是</m:t>
                    </m:r>
                    <m:r>
                      <a:rPr lang="zh-CN" altLang="en-US" sz="2200" i="1">
                        <a:latin typeface="Cambria Math" panose="02040503050406030204" pitchFamily="18" charset="0"/>
                      </a:rPr>
                      <m:t>一个</m:t>
                    </m:r>
                    <m:r>
                      <a:rPr lang="zh-CN" altLang="en-US" sz="2200" i="1">
                        <a:latin typeface="Cambria Math" panose="02040503050406030204" pitchFamily="18" charset="0"/>
                      </a:rPr>
                      <m:t>独立</m:t>
                    </m:r>
                    <m:r>
                      <a:rPr lang="zh-CN" altLang="en-US" sz="2200" i="1">
                        <a:latin typeface="Cambria Math" panose="02040503050406030204" pitchFamily="18" charset="0"/>
                      </a:rPr>
                      <m:t>同分布</m:t>
                    </m:r>
                  </m:oMath>
                </a14:m>
                <a:r>
                  <a:rPr lang="zh-CN" altLang="en-US" sz="2200" dirty="0"/>
                  <a:t>的白噪声，白噪声是正态分布随机过程，均值为</a:t>
                </a:r>
                <a:r>
                  <a:rPr lang="en-US" altLang="zh-CN" sz="2200" dirty="0"/>
                  <a:t>0</a:t>
                </a:r>
                <a:r>
                  <a:rPr lang="zh-CN" altLang="en-US" sz="2200" dirty="0"/>
                  <a:t>。</a:t>
                </a:r>
                <a:endParaRPr lang="en-US" altLang="zh-CN" sz="2200" dirty="0"/>
              </a:p>
              <a:p>
                <a:pPr marL="0" indent="0">
                  <a:buNone/>
                </a:pPr>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4848635"/>
              </a:xfrm>
              <a:prstGeom prst="rect">
                <a:avLst/>
              </a:prstGeom>
              <a:blipFill>
                <a:blip r:embed="rId2"/>
                <a:stretch>
                  <a:fillRect l="-1052" t="-1258" r="-8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Markov regime-switching</a:t>
            </a:r>
            <a:r>
              <a:rPr lang="zh-CN" altLang="en-US" sz="2400" dirty="0"/>
              <a:t>模型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5832399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3554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500" dirty="0"/>
                  <a:t>相同的模型可以用虚拟变量的形式表示：</a:t>
                </a:r>
                <a:endParaRPr lang="en-US" altLang="zh-CN" sz="25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𝑦</m:t>
                          </m:r>
                        </m:e>
                        <m:sub>
                          <m:r>
                            <a:rPr lang="en-US" altLang="zh-CN" sz="2500" i="1">
                              <a:latin typeface="Cambria Math" panose="02040503050406030204" pitchFamily="18" charset="0"/>
                            </a:rPr>
                            <m:t>𝑡</m:t>
                          </m:r>
                        </m:sub>
                      </m:sSub>
                      <m:r>
                        <a:rPr lang="en-US" altLang="zh-CN" sz="2500" i="1">
                          <a:latin typeface="Cambria Math" panose="02040503050406030204" pitchFamily="18" charset="0"/>
                        </a:rPr>
                        <m:t>=</m:t>
                      </m:r>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𝑥</m:t>
                          </m:r>
                        </m:e>
                        <m:sub>
                          <m:r>
                            <a:rPr lang="en-US" altLang="zh-CN" sz="2500" i="1">
                              <a:latin typeface="Cambria Math" panose="02040503050406030204" pitchFamily="18" charset="0"/>
                            </a:rPr>
                            <m:t>𝑡</m:t>
                          </m:r>
                        </m:sub>
                      </m:sSub>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𝐷</m:t>
                          </m:r>
                        </m:e>
                        <m:sub>
                          <m:r>
                            <a:rPr lang="en-US" altLang="zh-CN" sz="2500" i="1">
                              <a:latin typeface="Cambria Math" panose="02040503050406030204" pitchFamily="18" charset="0"/>
                            </a:rPr>
                            <m:t>𝑡</m:t>
                          </m:r>
                        </m:sub>
                      </m:sSub>
                      <m:r>
                        <a:rPr lang="en-US" altLang="zh-CN" sz="2500" i="1">
                          <a:latin typeface="Cambria Math" panose="02040503050406030204" pitchFamily="18" charset="0"/>
                        </a:rPr>
                        <m:t>+</m:t>
                      </m:r>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𝑥</m:t>
                          </m:r>
                        </m:e>
                        <m:sub>
                          <m:r>
                            <a:rPr lang="en-US" altLang="zh-CN" sz="2500" i="1">
                              <a:latin typeface="Cambria Math" panose="02040503050406030204" pitchFamily="18" charset="0"/>
                            </a:rPr>
                            <m:t>2</m:t>
                          </m:r>
                        </m:sub>
                      </m:sSub>
                      <m:d>
                        <m:dPr>
                          <m:ctrlPr>
                            <a:rPr lang="en-US" altLang="zh-CN" sz="2500" i="1">
                              <a:latin typeface="Cambria Math" panose="02040503050406030204" pitchFamily="18" charset="0"/>
                            </a:rPr>
                          </m:ctrlPr>
                        </m:dPr>
                        <m:e>
                          <m:r>
                            <a:rPr lang="en-US" altLang="zh-CN" sz="2500" i="1">
                              <a:latin typeface="Cambria Math" panose="02040503050406030204" pitchFamily="18" charset="0"/>
                            </a:rPr>
                            <m:t>1−</m:t>
                          </m:r>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𝐷</m:t>
                              </m:r>
                            </m:e>
                            <m:sub>
                              <m:r>
                                <a:rPr lang="en-US" altLang="zh-CN" sz="2500" i="1">
                                  <a:latin typeface="Cambria Math" panose="02040503050406030204" pitchFamily="18" charset="0"/>
                                </a:rPr>
                                <m:t>𝑡</m:t>
                              </m:r>
                            </m:sub>
                          </m:sSub>
                        </m:e>
                      </m:d>
                      <m:r>
                        <a:rPr lang="en-US" altLang="zh-CN" sz="2500" i="1">
                          <a:latin typeface="Cambria Math" panose="02040503050406030204" pitchFamily="18" charset="0"/>
                        </a:rPr>
                        <m:t>+</m:t>
                      </m:r>
                      <m:sSub>
                        <m:sSubPr>
                          <m:ctrlPr>
                            <a:rPr lang="en-US" altLang="zh-CN" sz="2500" i="1">
                              <a:latin typeface="Cambria Math" panose="02040503050406030204" pitchFamily="18" charset="0"/>
                            </a:rPr>
                          </m:ctrlPr>
                        </m:sSubPr>
                        <m:e>
                          <m:r>
                            <a:rPr lang="zh-CN" altLang="en-US" sz="2500" i="1">
                              <a:latin typeface="Cambria Math" panose="02040503050406030204" pitchFamily="18" charset="0"/>
                            </a:rPr>
                            <m:t>𝜀</m:t>
                          </m:r>
                        </m:e>
                        <m:sub>
                          <m:r>
                            <a:rPr lang="en-US" altLang="zh-CN" sz="2500" i="1">
                              <a:latin typeface="Cambria Math" panose="02040503050406030204" pitchFamily="18" charset="0"/>
                            </a:rPr>
                            <m:t>𝑡</m:t>
                          </m:r>
                        </m:sub>
                      </m:sSub>
                    </m:oMath>
                  </m:oMathPara>
                </a14:m>
                <a:endParaRPr lang="en-US" altLang="zh-CN" sz="2500" dirty="0"/>
              </a:p>
              <a:p>
                <a:pPr marL="342900" indent="-342900">
                  <a:buFont typeface="Arial" panose="020B0604020202020204" pitchFamily="34" charset="0"/>
                  <a:buChar char="•"/>
                </a:pPr>
                <a:r>
                  <a:rPr lang="zh-CN" altLang="en-US" sz="2500" dirty="0"/>
                  <a:t>其中当</a:t>
                </a:r>
                <a14:m>
                  <m:oMath xmlns:m="http://schemas.openxmlformats.org/officeDocument/2006/math">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𝑠</m:t>
                        </m:r>
                      </m:e>
                      <m:sub>
                        <m:r>
                          <a:rPr lang="en-US" altLang="zh-CN" sz="2500" i="1">
                            <a:latin typeface="Cambria Math" panose="02040503050406030204" pitchFamily="18" charset="0"/>
                          </a:rPr>
                          <m:t>𝑡</m:t>
                        </m:r>
                      </m:sub>
                    </m:sSub>
                    <m:r>
                      <a:rPr lang="en-US" altLang="zh-CN" sz="2500" i="1">
                        <a:latin typeface="Cambria Math" panose="02040503050406030204" pitchFamily="18" charset="0"/>
                      </a:rPr>
                      <m:t>=1</m:t>
                    </m:r>
                  </m:oMath>
                </a14:m>
                <a:r>
                  <a:rPr lang="zh-CN" altLang="en-US" sz="2500" dirty="0"/>
                  <a:t>的时候，</a:t>
                </a:r>
                <a14:m>
                  <m:oMath xmlns:m="http://schemas.openxmlformats.org/officeDocument/2006/math">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𝐷</m:t>
                        </m:r>
                      </m:e>
                      <m:sub>
                        <m:r>
                          <a:rPr lang="en-US" altLang="zh-CN" sz="2500" i="1">
                            <a:latin typeface="Cambria Math" panose="02040503050406030204" pitchFamily="18" charset="0"/>
                          </a:rPr>
                          <m:t>𝑡</m:t>
                        </m:r>
                      </m:sub>
                    </m:sSub>
                  </m:oMath>
                </a14:m>
                <a:r>
                  <a:rPr lang="en-US" altLang="zh-CN" sz="2500" dirty="0"/>
                  <a:t>=1</a:t>
                </a:r>
                <a:r>
                  <a:rPr lang="zh-CN" altLang="en-US" sz="2500" dirty="0"/>
                  <a:t>，当</a:t>
                </a:r>
                <a14:m>
                  <m:oMath xmlns:m="http://schemas.openxmlformats.org/officeDocument/2006/math">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𝑠</m:t>
                        </m:r>
                      </m:e>
                      <m:sub>
                        <m:r>
                          <a:rPr lang="en-US" altLang="zh-CN" sz="2500" i="1">
                            <a:latin typeface="Cambria Math" panose="02040503050406030204" pitchFamily="18" charset="0"/>
                          </a:rPr>
                          <m:t>𝑡</m:t>
                        </m:r>
                      </m:sub>
                    </m:sSub>
                    <m:r>
                      <a:rPr lang="en-US" altLang="zh-CN" sz="2500" i="1">
                        <a:latin typeface="Cambria Math" panose="02040503050406030204" pitchFamily="18" charset="0"/>
                      </a:rPr>
                      <m:t>=2</m:t>
                    </m:r>
                  </m:oMath>
                </a14:m>
                <a:r>
                  <a:rPr lang="zh-CN" altLang="en-US" sz="2500" dirty="0"/>
                  <a:t>的时候，</a:t>
                </a:r>
                <a14:m>
                  <m:oMath xmlns:m="http://schemas.openxmlformats.org/officeDocument/2006/math">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𝐷</m:t>
                        </m:r>
                      </m:e>
                      <m:sub>
                        <m:r>
                          <a:rPr lang="en-US" altLang="zh-CN" sz="2500" i="1">
                            <a:latin typeface="Cambria Math" panose="02040503050406030204" pitchFamily="18" charset="0"/>
                          </a:rPr>
                          <m:t>𝑡</m:t>
                        </m:r>
                      </m:sub>
                    </m:sSub>
                  </m:oMath>
                </a14:m>
                <a:r>
                  <a:rPr lang="en-US" altLang="zh-CN" sz="2500" dirty="0"/>
                  <a:t>=0</a:t>
                </a:r>
              </a:p>
              <a:p>
                <a:pPr marL="342900" indent="-342900">
                  <a:buFont typeface="Arial" panose="020B0604020202020204" pitchFamily="34" charset="0"/>
                  <a:buChar char="•"/>
                </a:pPr>
                <a:r>
                  <a:rPr lang="zh-CN" altLang="en-US" sz="2500" dirty="0"/>
                  <a:t>对</a:t>
                </a:r>
                <a:r>
                  <a:rPr lang="en-US" altLang="zh-CN" sz="2500" dirty="0"/>
                  <a:t>Markov switching</a:t>
                </a:r>
                <a:r>
                  <a:rPr lang="zh-CN" altLang="en-US" sz="2500" dirty="0"/>
                  <a:t>模型包括</a:t>
                </a:r>
                <a:r>
                  <a:rPr lang="en-US" altLang="zh-CN" sz="2500" dirty="0"/>
                  <a:t>GDP</a:t>
                </a:r>
                <a:r>
                  <a:rPr lang="zh-CN" altLang="en-US" sz="2500" dirty="0"/>
                  <a:t>增长率以及通货膨胀率的动态。这些模型可以导出利率衍生品的定价模型。从初始状态</a:t>
                </a:r>
                <a:r>
                  <a:rPr lang="en-US" altLang="zh-CN" sz="2500" dirty="0" err="1"/>
                  <a:t>i</a:t>
                </a:r>
                <a:r>
                  <a:rPr lang="zh-CN" altLang="en-US" sz="2500" dirty="0"/>
                  <a:t>到目前状态</a:t>
                </a:r>
                <a:r>
                  <a:rPr lang="en-US" altLang="zh-CN" sz="2500" dirty="0"/>
                  <a:t>j</a:t>
                </a:r>
                <a:r>
                  <a:rPr lang="zh-CN" altLang="en-US" sz="2500" dirty="0"/>
                  <a:t>的转换概率可以表达为：</a:t>
                </a:r>
                <a:endParaRPr lang="en-US" altLang="zh-CN" sz="2500" dirty="0"/>
              </a:p>
              <a:p>
                <a:pPr marL="0" indent="0">
                  <a:buNone/>
                </a:pPr>
                <a14:m>
                  <m:oMathPara xmlns:m="http://schemas.openxmlformats.org/officeDocument/2006/math">
                    <m:oMathParaPr>
                      <m:jc m:val="centerGroup"/>
                    </m:oMathParaPr>
                    <m:oMath xmlns:m="http://schemas.openxmlformats.org/officeDocument/2006/math">
                      <m:r>
                        <a:rPr lang="en-US" altLang="zh-CN" sz="2500" i="1">
                          <a:latin typeface="Cambria Math" panose="02040503050406030204" pitchFamily="18" charset="0"/>
                        </a:rPr>
                        <m:t>𝑃</m:t>
                      </m:r>
                      <m:r>
                        <a:rPr lang="en-US" altLang="zh-CN" sz="2500" i="1">
                          <a:latin typeface="Cambria Math" panose="02040503050406030204" pitchFamily="18" charset="0"/>
                        </a:rPr>
                        <m:t>[</m:t>
                      </m:r>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𝑠</m:t>
                          </m:r>
                        </m:e>
                        <m:sub>
                          <m:r>
                            <a:rPr lang="en-US" altLang="zh-CN" sz="2500" i="1">
                              <a:latin typeface="Cambria Math" panose="02040503050406030204" pitchFamily="18" charset="0"/>
                            </a:rPr>
                            <m:t>𝑡</m:t>
                          </m:r>
                        </m:sub>
                      </m:sSub>
                      <m:r>
                        <a:rPr lang="en-US" altLang="zh-CN" sz="2500" i="1">
                          <a:latin typeface="Cambria Math" panose="02040503050406030204" pitchFamily="18" charset="0"/>
                        </a:rPr>
                        <m:t>=</m:t>
                      </m:r>
                      <m:r>
                        <a:rPr lang="en-US" altLang="zh-CN" sz="2500" i="1">
                          <a:latin typeface="Cambria Math" panose="02040503050406030204" pitchFamily="18" charset="0"/>
                        </a:rPr>
                        <m:t>𝑗</m:t>
                      </m:r>
                      <m:d>
                        <m:dPr>
                          <m:begChr m:val="|"/>
                          <m:endChr m:val=""/>
                          <m:ctrlPr>
                            <a:rPr lang="en-US" altLang="zh-CN" sz="2500" i="1">
                              <a:latin typeface="Cambria Math" panose="02040503050406030204" pitchFamily="18" charset="0"/>
                            </a:rPr>
                          </m:ctrlPr>
                        </m:dPr>
                        <m:e>
                          <m:sSub>
                            <m:sSubPr>
                              <m:ctrlPr>
                                <a:rPr lang="en-US" altLang="zh-CN" sz="2500" i="1">
                                  <a:latin typeface="Cambria Math" panose="02040503050406030204" pitchFamily="18" charset="0"/>
                                </a:rPr>
                              </m:ctrlPr>
                            </m:sSubPr>
                            <m:e>
                              <m:r>
                                <a:rPr lang="en-US" altLang="zh-CN" sz="2500" i="1">
                                  <a:latin typeface="Cambria Math" panose="02040503050406030204" pitchFamily="18" charset="0"/>
                                </a:rPr>
                                <m:t>𝑠</m:t>
                              </m:r>
                            </m:e>
                            <m:sub>
                              <m:r>
                                <a:rPr lang="en-US" altLang="zh-CN" sz="2500" i="1">
                                  <a:latin typeface="Cambria Math" panose="02040503050406030204" pitchFamily="18" charset="0"/>
                                </a:rPr>
                                <m:t>𝑡</m:t>
                              </m:r>
                              <m:r>
                                <a:rPr lang="en-US" altLang="zh-CN" sz="2500" i="1">
                                  <a:latin typeface="Cambria Math" panose="02040503050406030204" pitchFamily="18" charset="0"/>
                                </a:rPr>
                                <m:t>−1</m:t>
                              </m:r>
                            </m:sub>
                          </m:sSub>
                          <m:r>
                            <a:rPr lang="en-US" altLang="zh-CN" sz="2500" i="1">
                              <a:latin typeface="Cambria Math" panose="02040503050406030204" pitchFamily="18" charset="0"/>
                            </a:rPr>
                            <m:t>=</m:t>
                          </m:r>
                          <m:r>
                            <a:rPr lang="en-US" altLang="zh-CN" sz="2500" i="1">
                              <a:latin typeface="Cambria Math" panose="02040503050406030204" pitchFamily="18" charset="0"/>
                            </a:rPr>
                            <m:t>𝑖</m:t>
                          </m:r>
                          <m:r>
                            <a:rPr lang="en-US" altLang="zh-CN" sz="2500" i="1">
                              <a:latin typeface="Cambria Math" panose="02040503050406030204" pitchFamily="18" charset="0"/>
                            </a:rPr>
                            <m:t>]</m:t>
                          </m:r>
                        </m:e>
                      </m:d>
                    </m:oMath>
                  </m:oMathPara>
                </a14:m>
                <a:endParaRPr lang="zh-CN" altLang="en-US" sz="25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3554819"/>
              </a:xfrm>
              <a:prstGeom prst="rect">
                <a:avLst/>
              </a:prstGeom>
              <a:blipFill>
                <a:blip r:embed="rId2"/>
                <a:stretch>
                  <a:fillRect l="-1214" t="-2058" r="-8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Markov regime-switching</a:t>
            </a:r>
            <a:r>
              <a:rPr lang="zh-CN" altLang="en-US" sz="2400" dirty="0"/>
              <a:t>模型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590504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56760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100" dirty="0"/>
                  <a:t>一种非常流行的非线性时间序列建模是</a:t>
                </a:r>
                <a:r>
                  <a:rPr lang="en-US" altLang="zh-CN" sz="2100" dirty="0"/>
                  <a:t>threshold autoregressive(TAR)</a:t>
                </a:r>
                <a:r>
                  <a:rPr lang="zh-CN" altLang="en-US" sz="2100" dirty="0"/>
                  <a:t>模型，这看起来非常类似于</a:t>
                </a:r>
                <a:r>
                  <a:rPr lang="en-US" altLang="zh-CN" sz="2100" dirty="0"/>
                  <a:t>Markov switching</a:t>
                </a:r>
                <a:r>
                  <a:rPr lang="zh-CN" altLang="en-US" sz="2100" dirty="0"/>
                  <a:t>模型。使用回归方法，简单的</a:t>
                </a:r>
                <a:r>
                  <a:rPr lang="en-US" altLang="zh-CN" sz="2100" dirty="0"/>
                  <a:t>AR</a:t>
                </a:r>
                <a:r>
                  <a:rPr lang="zh-CN" altLang="en-US" sz="2100" dirty="0"/>
                  <a:t>模型是解释非线性行为的最流行方法。</a:t>
                </a:r>
                <a:r>
                  <a:rPr lang="en-US" altLang="zh-CN" sz="2100" dirty="0"/>
                  <a:t>Threshold</a:t>
                </a:r>
                <a:r>
                  <a:rPr lang="zh-CN" altLang="en-US" sz="2100" dirty="0"/>
                  <a:t>模型中的</a:t>
                </a:r>
                <a:r>
                  <a:rPr lang="en-US" altLang="zh-CN" sz="2100" dirty="0"/>
                  <a:t>regime</a:t>
                </a:r>
                <a:r>
                  <a:rPr lang="zh-CN" altLang="en-US" sz="2100" dirty="0"/>
                  <a:t>是由过去</a:t>
                </a:r>
                <a:r>
                  <a:rPr lang="en-US" altLang="zh-CN" sz="2100" dirty="0"/>
                  <a:t>d</a:t>
                </a:r>
                <a:r>
                  <a:rPr lang="zh-CN" altLang="en-US" sz="2100" dirty="0"/>
                  <a:t>个自己时间序列的值决定的，相关于</a:t>
                </a:r>
                <a:r>
                  <a:rPr lang="en-US" altLang="zh-CN" sz="2100" dirty="0"/>
                  <a:t>threshold</a:t>
                </a:r>
                <a:r>
                  <a:rPr lang="zh-CN" altLang="en-US" sz="2100" dirty="0"/>
                  <a:t>的值</a:t>
                </a:r>
                <a:r>
                  <a:rPr lang="en-US" altLang="zh-CN" sz="2100" dirty="0"/>
                  <a:t>c</a:t>
                </a:r>
                <a:r>
                  <a:rPr lang="zh-CN" altLang="en-US" sz="2100" dirty="0"/>
                  <a:t>。下面是一个</a:t>
                </a:r>
                <a:r>
                  <a:rPr lang="en-US" altLang="zh-CN" sz="2100" dirty="0"/>
                  <a:t>self-exciting TAR</a:t>
                </a:r>
                <a:r>
                  <a:rPr lang="zh-CN" altLang="en-US" sz="2100" dirty="0"/>
                  <a:t>（</a:t>
                </a:r>
                <a:r>
                  <a:rPr lang="en-US" altLang="zh-CN" sz="2100" dirty="0"/>
                  <a:t>SETAR</a:t>
                </a:r>
                <a:r>
                  <a:rPr lang="zh-CN" altLang="en-US" sz="2100" dirty="0"/>
                  <a:t>）模型，</a:t>
                </a:r>
                <a:r>
                  <a:rPr lang="en-US" altLang="zh-CN" sz="2100" dirty="0"/>
                  <a:t>SETAR</a:t>
                </a:r>
                <a:r>
                  <a:rPr lang="zh-CN" altLang="en-US" sz="2100" dirty="0"/>
                  <a:t>模型是</a:t>
                </a:r>
                <a:r>
                  <a:rPr lang="en-US" altLang="zh-CN" sz="2100" dirty="0"/>
                  <a:t>self-exciting</a:t>
                </a:r>
                <a:r>
                  <a:rPr lang="zh-CN" altLang="en-US" sz="2100" dirty="0"/>
                  <a:t>的，因为不同</a:t>
                </a:r>
                <a:r>
                  <a:rPr lang="en-US" altLang="zh-CN" sz="2100" dirty="0"/>
                  <a:t>regime</a:t>
                </a:r>
                <a:r>
                  <a:rPr lang="zh-CN" altLang="en-US" sz="2100" dirty="0"/>
                  <a:t>之间的转换依赖于其自身时间序列的过去值。</a:t>
                </a:r>
                <a:endParaRPr lang="en-US" altLang="zh-CN" sz="21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sub>
                      </m:sSub>
                      <m:d>
                        <m:dPr>
                          <m:begChr m:val="{"/>
                          <m:endChr m:val=""/>
                          <m:ctrlPr>
                            <a:rPr lang="en-US" altLang="zh-CN" sz="2100" i="1">
                              <a:latin typeface="Cambria Math" panose="02040503050406030204" pitchFamily="18" charset="0"/>
                            </a:rPr>
                          </m:ctrlPr>
                        </m:dPr>
                        <m:e>
                          <m:m>
                            <m:mPr>
                              <m:mcs>
                                <m:mc>
                                  <m:mcPr>
                                    <m:count m:val="1"/>
                                    <m:mcJc m:val="center"/>
                                  </m:mcPr>
                                </m:mc>
                              </m:mcs>
                              <m:ctrlPr>
                                <a:rPr lang="en-US" altLang="zh-CN" sz="2100" i="1">
                                  <a:latin typeface="Cambria Math" panose="02040503050406030204" pitchFamily="18" charset="0"/>
                                </a:rPr>
                              </m:ctrlPr>
                            </m:mPr>
                            <m:m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1</m:t>
                                    </m:r>
                                  </m:sub>
                                </m:sSub>
                                <m:r>
                                  <m:rPr>
                                    <m:brk m:alnAt="7"/>
                                  </m:rP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𝑏</m:t>
                                    </m:r>
                                  </m:e>
                                  <m:sub>
                                    <m:r>
                                      <a:rPr lang="en-US" altLang="zh-CN" sz="2100" i="1">
                                        <a:latin typeface="Cambria Math" panose="02040503050406030204" pitchFamily="18" charset="0"/>
                                      </a:rPr>
                                      <m:t>1</m:t>
                                    </m:r>
                                  </m:sub>
                                </m:sSub>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r>
                                  <m:rPr>
                                    <m:brk m:alnAt="7"/>
                                  </m:rP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𝜀</m:t>
                                    </m:r>
                                  </m:e>
                                  <m:sub>
                                    <m:r>
                                      <a:rPr lang="en-US" altLang="zh-CN" sz="2100" i="1">
                                        <a:latin typeface="Cambria Math" panose="02040503050406030204" pitchFamily="18" charset="0"/>
                                      </a:rPr>
                                      <m:t>𝑡</m:t>
                                    </m:r>
                                  </m:sub>
                                </m:sSub>
                                <m:r>
                                  <m:rPr>
                                    <m:brk m:alnAt="7"/>
                                  </m:rPr>
                                  <a:rPr lang="en-US" altLang="zh-CN" sz="2100" i="1">
                                    <a:latin typeface="Cambria Math" panose="02040503050406030204" pitchFamily="18" charset="0"/>
                                  </a:rPr>
                                  <m:t> </m:t>
                                </m:r>
                                <m:r>
                                  <a:rPr lang="en-US" altLang="zh-CN" sz="2100" i="1">
                                    <a:latin typeface="Cambria Math" panose="02040503050406030204" pitchFamily="18" charset="0"/>
                                  </a:rPr>
                                  <m:t>  </m:t>
                                </m:r>
                                <m:r>
                                  <a:rPr lang="en-US" altLang="zh-CN" sz="2100" i="1">
                                    <a:latin typeface="Cambria Math" panose="02040503050406030204" pitchFamily="18" charset="0"/>
                                  </a:rPr>
                                  <m:t>𝑖𝑓</m:t>
                                </m:r>
                                <m:r>
                                  <a:rPr lang="en-US" altLang="zh-CN" sz="2100" i="1">
                                    <a:latin typeface="Cambria Math" panose="02040503050406030204" pitchFamily="18" charset="0"/>
                                  </a:rPr>
                                  <m:t> </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r>
                                  <m:rPr>
                                    <m:brk m:alnAt="7"/>
                                  </m:rPr>
                                  <a:rPr lang="en-US" altLang="zh-CN" sz="2100" i="1">
                                    <a:latin typeface="Cambria Math" panose="02040503050406030204" pitchFamily="18" charset="0"/>
                                    <a:ea typeface="Cambria Math" panose="02040503050406030204" pitchFamily="18" charset="0"/>
                                  </a:rPr>
                                  <m:t>≤</m:t>
                                </m:r>
                                <m:r>
                                  <a:rPr lang="en-US" altLang="zh-CN" sz="2100" i="1">
                                    <a:latin typeface="Cambria Math" panose="02040503050406030204" pitchFamily="18" charset="0"/>
                                    <a:ea typeface="Cambria Math" panose="02040503050406030204" pitchFamily="18" charset="0"/>
                                  </a:rPr>
                                  <m:t>𝑐</m:t>
                                </m:r>
                              </m:e>
                            </m:mr>
                            <m:m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2</m:t>
                                    </m:r>
                                  </m:sub>
                                </m:sSub>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𝑏</m:t>
                                    </m:r>
                                  </m:e>
                                  <m:sub>
                                    <m:r>
                                      <a:rPr lang="en-US" altLang="zh-CN" sz="2100" i="1">
                                        <a:latin typeface="Cambria Math" panose="02040503050406030204" pitchFamily="18" charset="0"/>
                                      </a:rPr>
                                      <m:t>2</m:t>
                                    </m:r>
                                  </m:sub>
                                </m:sSub>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𝜀</m:t>
                                    </m:r>
                                  </m:e>
                                  <m:sub>
                                    <m:r>
                                      <a:rPr lang="en-US" altLang="zh-CN" sz="2100" i="1">
                                        <a:latin typeface="Cambria Math" panose="02040503050406030204" pitchFamily="18" charset="0"/>
                                      </a:rPr>
                                      <m:t>𝑡</m:t>
                                    </m:r>
                                  </m:sub>
                                </m:sSub>
                                <m:r>
                                  <a:rPr lang="en-US" altLang="zh-CN" sz="2100" i="1">
                                    <a:latin typeface="Cambria Math" panose="02040503050406030204" pitchFamily="18" charset="0"/>
                                  </a:rPr>
                                  <m:t>   </m:t>
                                </m:r>
                                <m:r>
                                  <a:rPr lang="en-US" altLang="zh-CN" sz="2100" i="1">
                                    <a:latin typeface="Cambria Math" panose="02040503050406030204" pitchFamily="18" charset="0"/>
                                  </a:rPr>
                                  <m:t>𝑖𝑓</m:t>
                                </m:r>
                                <m:r>
                                  <a:rPr lang="en-US" altLang="zh-CN" sz="2100" i="1">
                                    <a:latin typeface="Cambria Math" panose="02040503050406030204" pitchFamily="18" charset="0"/>
                                  </a:rPr>
                                  <m:t> </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r>
                                  <a:rPr lang="en-US" altLang="zh-CN" sz="2100" i="1">
                                    <a:latin typeface="Cambria Math" panose="02040503050406030204" pitchFamily="18" charset="0"/>
                                  </a:rPr>
                                  <m:t>&gt;</m:t>
                                </m:r>
                                <m:r>
                                  <a:rPr lang="en-US" altLang="zh-CN" sz="2100" i="1">
                                    <a:latin typeface="Cambria Math" panose="02040503050406030204" pitchFamily="18" charset="0"/>
                                  </a:rPr>
                                  <m:t>𝑐</m:t>
                                </m:r>
                              </m:e>
                            </m:mr>
                          </m:m>
                        </m:e>
                      </m:d>
                    </m:oMath>
                  </m:oMathPara>
                </a14:m>
                <a:endParaRPr lang="en-US" altLang="zh-CN" sz="2100" dirty="0"/>
              </a:p>
              <a:p>
                <a:pPr marL="342900" indent="-342900">
                  <a:buFont typeface="Arial" panose="020B0604020202020204" pitchFamily="34" charset="0"/>
                  <a:buChar char="•"/>
                </a:pPr>
                <a:r>
                  <a:rPr lang="zh-CN" altLang="en-US" sz="2100" dirty="0"/>
                  <a:t>使用虚拟变量，</a:t>
                </a:r>
                <a:r>
                  <a:rPr lang="en-US" altLang="zh-CN" sz="2100" dirty="0"/>
                  <a:t>SETAR</a:t>
                </a:r>
                <a:r>
                  <a:rPr lang="zh-CN" altLang="en-US" sz="2100" dirty="0"/>
                  <a:t>模型也可以表示为：</a:t>
                </a:r>
                <a:endParaRPr lang="en-US" altLang="zh-CN" sz="21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sub>
                      </m:sSub>
                      <m:r>
                        <a:rPr lang="en-US" altLang="zh-CN" sz="2100" i="1">
                          <a:latin typeface="Cambria Math" panose="02040503050406030204" pitchFamily="18" charset="0"/>
                        </a:rPr>
                        <m:t>=</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1</m:t>
                              </m:r>
                            </m:sub>
                          </m:sSub>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𝑏</m:t>
                              </m:r>
                            </m:e>
                            <m:sub>
                              <m:r>
                                <a:rPr lang="en-US" altLang="zh-CN" sz="2100" i="1">
                                  <a:latin typeface="Cambria Math" panose="02040503050406030204" pitchFamily="18" charset="0"/>
                                </a:rPr>
                                <m:t>1</m:t>
                              </m:r>
                            </m:sub>
                          </m:sSub>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e>
                      </m:d>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𝐷</m:t>
                          </m:r>
                        </m:e>
                        <m:sub>
                          <m:r>
                            <a:rPr lang="en-US" altLang="zh-CN" sz="2100" i="1">
                              <a:latin typeface="Cambria Math" panose="02040503050406030204" pitchFamily="18" charset="0"/>
                            </a:rPr>
                            <m:t>𝑡</m:t>
                          </m:r>
                        </m:sub>
                      </m:sSub>
                      <m:r>
                        <a:rPr lang="en-US" altLang="zh-CN" sz="2100" i="1">
                          <a:latin typeface="Cambria Math" panose="02040503050406030204" pitchFamily="18" charset="0"/>
                        </a:rPr>
                        <m:t>+</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2</m:t>
                              </m:r>
                            </m:sub>
                          </m:sSub>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𝑏</m:t>
                              </m:r>
                            </m:e>
                            <m:sub>
                              <m:r>
                                <a:rPr lang="en-US" altLang="zh-CN" sz="2100" i="1">
                                  <a:latin typeface="Cambria Math" panose="02040503050406030204" pitchFamily="18" charset="0"/>
                                </a:rPr>
                                <m:t>2</m:t>
                              </m:r>
                            </m:sub>
                          </m:sSub>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e>
                      </m:d>
                      <m:d>
                        <m:dPr>
                          <m:ctrlPr>
                            <a:rPr lang="en-US" altLang="zh-CN" sz="2100" i="1">
                              <a:latin typeface="Cambria Math" panose="02040503050406030204" pitchFamily="18" charset="0"/>
                            </a:rPr>
                          </m:ctrlPr>
                        </m:dPr>
                        <m:e>
                          <m:r>
                            <a:rPr lang="en-US" altLang="zh-CN" sz="2100" i="1">
                              <a:latin typeface="Cambria Math" panose="02040503050406030204" pitchFamily="18" charset="0"/>
                            </a:rPr>
                            <m:t>1−</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𝐷</m:t>
                              </m:r>
                            </m:e>
                            <m:sub>
                              <m:r>
                                <a:rPr lang="en-US" altLang="zh-CN" sz="2100" i="1">
                                  <a:latin typeface="Cambria Math" panose="02040503050406030204" pitchFamily="18" charset="0"/>
                                </a:rPr>
                                <m:t>𝑡</m:t>
                              </m:r>
                            </m:sub>
                          </m:sSub>
                        </m:e>
                      </m:d>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𝜀</m:t>
                          </m:r>
                        </m:e>
                        <m:sub>
                          <m:r>
                            <a:rPr lang="en-US" altLang="zh-CN" sz="2100" i="1">
                              <a:latin typeface="Cambria Math" panose="02040503050406030204" pitchFamily="18" charset="0"/>
                            </a:rPr>
                            <m:t>𝑡</m:t>
                          </m:r>
                        </m:sub>
                      </m:sSub>
                    </m:oMath>
                  </m:oMathPara>
                </a14:m>
                <a:endParaRPr lang="en-US" altLang="zh-CN" sz="2100" dirty="0"/>
              </a:p>
              <a:p>
                <a:pPr marL="0" indent="0" algn="ctr">
                  <a:buNone/>
                </a:pPr>
                <a14:m>
                  <m:oMath xmlns:m="http://schemas.openxmlformats.org/officeDocument/2006/math">
                    <m:r>
                      <a:rPr lang="en-US" altLang="zh-CN" sz="2100" i="1">
                        <a:latin typeface="Cambria Math" panose="02040503050406030204" pitchFamily="18" charset="0"/>
                      </a:rPr>
                      <m:t>𝑤h𝑒𝑟𝑒</m:t>
                    </m:r>
                    <m:r>
                      <a:rPr lang="en-US" altLang="zh-CN" sz="2100" i="1">
                        <a:latin typeface="Cambria Math" panose="02040503050406030204" pitchFamily="18" charset="0"/>
                      </a:rPr>
                      <m:t> </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𝐷</m:t>
                        </m:r>
                      </m:e>
                      <m:sub>
                        <m:r>
                          <a:rPr lang="en-US" altLang="zh-CN" sz="2100" i="1">
                            <a:latin typeface="Cambria Math" panose="02040503050406030204" pitchFamily="18" charset="0"/>
                          </a:rPr>
                          <m:t>𝑡</m:t>
                        </m:r>
                      </m:sub>
                    </m:sSub>
                    <m:r>
                      <a:rPr lang="en-US" altLang="zh-CN" sz="2100" i="1">
                        <a:latin typeface="Cambria Math" panose="02040503050406030204" pitchFamily="18" charset="0"/>
                      </a:rPr>
                      <m:t>=1  </m:t>
                    </m:r>
                    <m:r>
                      <a:rPr lang="en-US" altLang="zh-CN" sz="2100" i="1">
                        <a:latin typeface="Cambria Math" panose="02040503050406030204" pitchFamily="18" charset="0"/>
                      </a:rPr>
                      <m:t>𝑤h𝑒𝑛</m:t>
                    </m:r>
                    <m:r>
                      <a:rPr lang="en-US" altLang="zh-CN" sz="2100" i="1">
                        <a:latin typeface="Cambria Math" panose="02040503050406030204" pitchFamily="18" charset="0"/>
                      </a:rPr>
                      <m:t> </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r>
                      <a:rPr lang="en-US" altLang="zh-CN" sz="2100" i="1">
                        <a:latin typeface="Cambria Math" panose="02040503050406030204" pitchFamily="18" charset="0"/>
                        <a:ea typeface="Cambria Math" panose="02040503050406030204" pitchFamily="18" charset="0"/>
                      </a:rPr>
                      <m:t>≤</m:t>
                    </m:r>
                    <m:r>
                      <a:rPr lang="en-US" altLang="zh-CN" sz="2100" i="1">
                        <a:latin typeface="Cambria Math" panose="02040503050406030204" pitchFamily="18" charset="0"/>
                        <a:ea typeface="Cambria Math" panose="02040503050406030204" pitchFamily="18" charset="0"/>
                      </a:rPr>
                      <m:t>𝑐</m:t>
                    </m:r>
                  </m:oMath>
                </a14:m>
                <a:r>
                  <a:rPr lang="en-US" altLang="zh-CN" sz="2100" dirty="0"/>
                  <a:t> </a:t>
                </a:r>
              </a:p>
              <a:p>
                <a:pPr marL="0" indent="0" algn="ctr">
                  <a:buNone/>
                </a:pPr>
                <a14:m>
                  <m:oMath xmlns:m="http://schemas.openxmlformats.org/officeDocument/2006/math">
                    <m:r>
                      <a:rPr lang="en-US" altLang="zh-CN" sz="2100" i="1">
                        <a:latin typeface="Cambria Math" panose="02040503050406030204" pitchFamily="18" charset="0"/>
                      </a:rPr>
                      <m:t>𝑤h𝑒𝑟𝑒</m:t>
                    </m:r>
                    <m:r>
                      <a:rPr lang="en-US" altLang="zh-CN" sz="2100" i="1">
                        <a:latin typeface="Cambria Math" panose="02040503050406030204" pitchFamily="18" charset="0"/>
                      </a:rPr>
                      <m:t> </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𝐷</m:t>
                        </m:r>
                      </m:e>
                      <m:sub>
                        <m:r>
                          <a:rPr lang="en-US" altLang="zh-CN" sz="2100" i="1">
                            <a:latin typeface="Cambria Math" panose="02040503050406030204" pitchFamily="18" charset="0"/>
                          </a:rPr>
                          <m:t>𝑡</m:t>
                        </m:r>
                      </m:sub>
                    </m:sSub>
                    <m:r>
                      <a:rPr lang="en-US" altLang="zh-CN" sz="2100" i="1">
                        <a:latin typeface="Cambria Math" panose="02040503050406030204" pitchFamily="18" charset="0"/>
                      </a:rPr>
                      <m:t>=0  </m:t>
                    </m:r>
                    <m:r>
                      <a:rPr lang="en-US" altLang="zh-CN" sz="2100" i="1">
                        <a:latin typeface="Cambria Math" panose="02040503050406030204" pitchFamily="18" charset="0"/>
                      </a:rPr>
                      <m:t>𝑤h𝑒𝑛</m:t>
                    </m:r>
                    <m:r>
                      <a:rPr lang="en-US" altLang="zh-CN" sz="2100" i="1">
                        <a:latin typeface="Cambria Math" panose="02040503050406030204" pitchFamily="18" charset="0"/>
                      </a:rPr>
                      <m:t> </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r>
                      <a:rPr lang="en-US" altLang="zh-CN" sz="2100" i="1">
                        <a:latin typeface="Cambria Math" panose="02040503050406030204" pitchFamily="18" charset="0"/>
                      </a:rPr>
                      <m:t>&gt;</m:t>
                    </m:r>
                    <m:r>
                      <a:rPr lang="en-US" altLang="zh-CN" sz="2100" i="1">
                        <a:latin typeface="Cambria Math" panose="02040503050406030204" pitchFamily="18" charset="0"/>
                        <a:ea typeface="Cambria Math" panose="02040503050406030204" pitchFamily="18" charset="0"/>
                      </a:rPr>
                      <m:t>𝑐</m:t>
                    </m:r>
                  </m:oMath>
                </a14:m>
                <a:r>
                  <a:rPr lang="en-US" altLang="zh-CN" sz="2100" dirty="0"/>
                  <a:t> </a:t>
                </a:r>
              </a:p>
              <a:p>
                <a:pPr marL="342900" indent="-342900">
                  <a:buFont typeface="Arial" panose="020B0604020202020204" pitchFamily="34" charset="0"/>
                  <a:buChar char="•"/>
                </a:pPr>
                <a:r>
                  <a:rPr lang="zh-CN" altLang="en-US" sz="2100" dirty="0"/>
                  <a:t>注意</a:t>
                </a:r>
                <a:r>
                  <a:rPr lang="en-US" altLang="zh-CN" sz="2100" dirty="0"/>
                  <a:t>TAR</a:t>
                </a:r>
                <a:r>
                  <a:rPr lang="zh-CN" altLang="en-US" sz="2100" dirty="0"/>
                  <a:t>模型可能导致状态间很大的转换，取决于</a:t>
                </a:r>
                <a:r>
                  <a:rPr lang="en-US" altLang="zh-CN" sz="2100" dirty="0"/>
                  <a:t>threshold</a:t>
                </a:r>
                <a:r>
                  <a:rPr lang="zh-CN" altLang="en-US" sz="2100" dirty="0"/>
                  <a:t>的值</a:t>
                </a:r>
                <a:r>
                  <a:rPr lang="en-US" altLang="zh-CN" sz="2100" dirty="0"/>
                  <a:t>c</a:t>
                </a:r>
                <a:r>
                  <a:rPr lang="zh-CN" altLang="en-US" sz="2100" dirty="0"/>
                  <a:t>。</a:t>
                </a:r>
                <a:endParaRPr lang="en-US" altLang="zh-CN" sz="2100" dirty="0"/>
              </a:p>
              <a:p>
                <a:pPr marL="0" indent="0">
                  <a:buNone/>
                </a:pP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5676041"/>
              </a:xfrm>
              <a:prstGeom prst="rect">
                <a:avLst/>
              </a:prstGeom>
              <a:blipFill>
                <a:blip r:embed="rId2"/>
                <a:stretch>
                  <a:fillRect l="-809" t="-1074" r="-2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Threshold autoregressive</a:t>
            </a:r>
            <a:r>
              <a:rPr lang="zh-CN" altLang="en-US" sz="2400" dirty="0"/>
              <a:t>模型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6480115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55582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100" dirty="0"/>
                  <a:t>Threshold</a:t>
                </a:r>
                <a:r>
                  <a:rPr lang="zh-CN" altLang="en-US" sz="2100" dirty="0"/>
                  <a:t>模型所体现出的较大变化通常对于实际世界动态来说是不现实的。这个问题可以引入从一个</a:t>
                </a:r>
                <a:r>
                  <a:rPr lang="en-US" altLang="zh-CN" sz="2100" dirty="0"/>
                  <a:t>regime</a:t>
                </a:r>
                <a:r>
                  <a:rPr lang="zh-CN" altLang="en-US" sz="2100" dirty="0"/>
                  <a:t>到另一个的平滑转换连续函数来克服。</a:t>
                </a:r>
                <a:r>
                  <a:rPr lang="en-US" altLang="zh-CN" sz="2100" dirty="0"/>
                  <a:t>SETAR</a:t>
                </a:r>
                <a:r>
                  <a:rPr lang="zh-CN" altLang="en-US" sz="2100" dirty="0"/>
                  <a:t>模型在平滑转换</a:t>
                </a:r>
                <a:r>
                  <a:rPr lang="en-US" altLang="zh-CN" sz="2100" dirty="0"/>
                  <a:t>threshold autoregressive</a:t>
                </a:r>
                <a:r>
                  <a:rPr lang="zh-CN" altLang="en-US" sz="2100" dirty="0"/>
                  <a:t>（</a:t>
                </a:r>
                <a:r>
                  <a:rPr lang="en-US" altLang="zh-CN" sz="2100" dirty="0"/>
                  <a:t>LSTAR</a:t>
                </a:r>
                <a:r>
                  <a:rPr lang="zh-CN" altLang="en-US" sz="2100" dirty="0"/>
                  <a:t>）模型中使用了</a:t>
                </a:r>
                <a:r>
                  <a:rPr lang="en-US" altLang="zh-CN" sz="2100" dirty="0"/>
                  <a:t>logistic</a:t>
                </a:r>
                <a:r>
                  <a:rPr lang="zh-CN" altLang="en-US" sz="2100" dirty="0"/>
                  <a:t>函数：</a:t>
                </a:r>
                <a14:m>
                  <m:oMath xmlns:m="http://schemas.openxmlformats.org/officeDocument/2006/math">
                    <m:r>
                      <a:rPr lang="en-US" altLang="zh-CN" sz="2100" i="1">
                        <a:latin typeface="Cambria Math" panose="02040503050406030204" pitchFamily="18" charset="0"/>
                      </a:rPr>
                      <m:t>𝐺</m:t>
                    </m:r>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−1</m:t>
                        </m:r>
                      </m:sub>
                    </m:sSub>
                    <m:r>
                      <a:rPr lang="en-US" altLang="zh-CN" sz="2100" i="1">
                        <a:latin typeface="Cambria Math" panose="02040503050406030204" pitchFamily="18" charset="0"/>
                      </a:rPr>
                      <m:t>;</m:t>
                    </m:r>
                    <m:r>
                      <a:rPr lang="zh-CN" altLang="en-US" sz="2100" i="1">
                        <a:latin typeface="Cambria Math" panose="02040503050406030204" pitchFamily="18" charset="0"/>
                      </a:rPr>
                      <m:t>𝛾</m:t>
                    </m:r>
                    <m:r>
                      <a:rPr lang="en-US" altLang="zh-CN" sz="2100" i="1">
                        <a:latin typeface="Cambria Math" panose="02040503050406030204" pitchFamily="18" charset="0"/>
                      </a:rPr>
                      <m:t>,</m:t>
                    </m:r>
                    <m:r>
                      <a:rPr lang="en-US" altLang="zh-CN" sz="2100" i="1">
                        <a:latin typeface="Cambria Math" panose="02040503050406030204" pitchFamily="18" charset="0"/>
                      </a:rPr>
                      <m:t>𝑐</m:t>
                    </m:r>
                    <m:r>
                      <a:rPr lang="en-US" altLang="zh-CN" sz="2100" i="1">
                        <a:latin typeface="Cambria Math" panose="02040503050406030204" pitchFamily="18" charset="0"/>
                      </a:rPr>
                      <m:t>)</m:t>
                    </m:r>
                  </m:oMath>
                </a14:m>
                <a:endParaRPr lang="en-US" altLang="zh-CN" sz="2100" dirty="0"/>
              </a:p>
              <a:p>
                <a:pPr marL="0" indent="0">
                  <a:buNone/>
                </a:pPr>
                <a14:m>
                  <m:oMathPara xmlns:m="http://schemas.openxmlformats.org/officeDocument/2006/math">
                    <m:oMathParaPr>
                      <m:jc m:val="centerGroup"/>
                    </m:oMathParaPr>
                    <m:oMath xmlns:m="http://schemas.openxmlformats.org/officeDocument/2006/math">
                      <m:r>
                        <a:rPr lang="en-US" altLang="zh-CN" sz="2100" i="1">
                          <a:latin typeface="Cambria Math" panose="02040503050406030204" pitchFamily="18" charset="0"/>
                        </a:rPr>
                        <m:t>𝐺</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−1</m:t>
                              </m:r>
                            </m:sub>
                          </m:sSub>
                          <m:r>
                            <a:rPr lang="en-US" altLang="zh-CN" sz="2100" i="1">
                              <a:latin typeface="Cambria Math" panose="02040503050406030204" pitchFamily="18" charset="0"/>
                            </a:rPr>
                            <m:t>;</m:t>
                          </m:r>
                          <m:r>
                            <a:rPr lang="zh-CN" altLang="en-US" sz="2100" i="1">
                              <a:latin typeface="Cambria Math" panose="02040503050406030204" pitchFamily="18" charset="0"/>
                            </a:rPr>
                            <m:t>𝛾</m:t>
                          </m:r>
                          <m:r>
                            <a:rPr lang="en-US" altLang="zh-CN" sz="2100" i="1">
                              <a:latin typeface="Cambria Math" panose="02040503050406030204" pitchFamily="18" charset="0"/>
                            </a:rPr>
                            <m:t>,</m:t>
                          </m:r>
                          <m:r>
                            <a:rPr lang="en-US" altLang="zh-CN" sz="2100" i="1">
                              <a:latin typeface="Cambria Math" panose="02040503050406030204" pitchFamily="18" charset="0"/>
                            </a:rPr>
                            <m:t>𝑐</m:t>
                          </m:r>
                        </m:e>
                      </m:d>
                      <m:r>
                        <a:rPr lang="en-US" altLang="zh-CN" sz="2100" i="1">
                          <a:latin typeface="Cambria Math" panose="02040503050406030204" pitchFamily="18" charset="0"/>
                        </a:rPr>
                        <m:t>=</m:t>
                      </m:r>
                      <m:f>
                        <m:fPr>
                          <m:ctrlPr>
                            <a:rPr lang="en-US" altLang="zh-CN" sz="2100" i="1">
                              <a:latin typeface="Cambria Math" panose="02040503050406030204" pitchFamily="18" charset="0"/>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sSup>
                            <m:sSupPr>
                              <m:ctrlPr>
                                <a:rPr lang="en-US" altLang="zh-CN" sz="2100" i="1">
                                  <a:latin typeface="Cambria Math" panose="02040503050406030204" pitchFamily="18" charset="0"/>
                                </a:rPr>
                              </m:ctrlPr>
                            </m:sSupPr>
                            <m:e>
                              <m:r>
                                <a:rPr lang="en-US" altLang="zh-CN" sz="2100" i="1">
                                  <a:latin typeface="Cambria Math" panose="02040503050406030204" pitchFamily="18" charset="0"/>
                                </a:rPr>
                                <m:t>𝑒</m:t>
                              </m:r>
                            </m:e>
                            <m:sup>
                              <m:r>
                                <a:rPr lang="en-US" altLang="zh-CN" sz="2100" i="1">
                                  <a:latin typeface="Cambria Math" panose="02040503050406030204" pitchFamily="18" charset="0"/>
                                </a:rPr>
                                <m:t>−</m:t>
                              </m:r>
                              <m:r>
                                <a:rPr lang="zh-CN" altLang="en-US" sz="2100" i="1">
                                  <a:latin typeface="Cambria Math" panose="02040503050406030204" pitchFamily="18" charset="0"/>
                                </a:rPr>
                                <m:t>𝛾</m:t>
                              </m:r>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r>
                                <a:rPr lang="en-US" altLang="zh-CN" sz="2100" i="1">
                                  <a:latin typeface="Cambria Math" panose="02040503050406030204" pitchFamily="18" charset="0"/>
                                </a:rPr>
                                <m:t>−</m:t>
                              </m:r>
                              <m:r>
                                <a:rPr lang="en-US" altLang="zh-CN" sz="2100" i="1">
                                  <a:latin typeface="Cambria Math" panose="02040503050406030204" pitchFamily="18" charset="0"/>
                                </a:rPr>
                                <m:t>𝑐</m:t>
                              </m:r>
                              <m:r>
                                <a:rPr lang="en-US" altLang="zh-CN" sz="2100" i="1">
                                  <a:latin typeface="Cambria Math" panose="02040503050406030204" pitchFamily="18" charset="0"/>
                                </a:rPr>
                                <m:t>)</m:t>
                              </m:r>
                            </m:sup>
                          </m:sSup>
                        </m:den>
                      </m:f>
                    </m:oMath>
                  </m:oMathPara>
                </a14:m>
                <a:endParaRPr lang="en-US" altLang="zh-CN" sz="2100" dirty="0"/>
              </a:p>
              <a:p>
                <a:pPr marL="342900" indent="-342900">
                  <a:buFont typeface="Arial" panose="020B0604020202020204" pitchFamily="34" charset="0"/>
                  <a:buChar char="•"/>
                </a:pPr>
                <a:r>
                  <a:rPr lang="zh-CN" altLang="en-US" sz="2100" dirty="0"/>
                  <a:t>这</a:t>
                </a:r>
                <a:r>
                  <a:rPr lang="zh-CN" altLang="en-US" sz="2100" dirty="0"/>
                  <a:t>时</a:t>
                </a:r>
                <a:r>
                  <a:rPr lang="zh-CN" altLang="en-US" sz="2100" dirty="0"/>
                  <a:t>，</a:t>
                </a:r>
                <a:r>
                  <a:rPr lang="en-US" altLang="zh-CN" sz="2100" dirty="0"/>
                  <a:t>SETAR</a:t>
                </a:r>
                <a:r>
                  <a:rPr lang="zh-CN" altLang="en-US" sz="2100" dirty="0"/>
                  <a:t>模型就变成了</a:t>
                </a:r>
                <a:r>
                  <a:rPr lang="en-US" altLang="zh-CN" sz="2100" dirty="0"/>
                  <a:t>LSTAR</a:t>
                </a:r>
                <a:r>
                  <a:rPr lang="zh-CN" altLang="en-US" sz="2100" dirty="0"/>
                  <a:t>模型，显示为如下方程：</a:t>
                </a:r>
                <a:endParaRPr lang="en-US" altLang="zh-CN" sz="21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sub>
                      </m:sSub>
                      <m:r>
                        <a:rPr lang="en-US" altLang="zh-CN" sz="2100" i="1">
                          <a:latin typeface="Cambria Math" panose="02040503050406030204" pitchFamily="18" charset="0"/>
                        </a:rPr>
                        <m:t>=</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1</m:t>
                              </m:r>
                            </m:sub>
                          </m:sSub>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𝑏</m:t>
                              </m:r>
                            </m:e>
                            <m:sub>
                              <m:r>
                                <a:rPr lang="en-US" altLang="zh-CN" sz="2100" i="1">
                                  <a:latin typeface="Cambria Math" panose="02040503050406030204" pitchFamily="18" charset="0"/>
                                </a:rPr>
                                <m:t>1</m:t>
                              </m:r>
                            </m:sub>
                          </m:sSub>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e>
                      </m:d>
                      <m:d>
                        <m:dPr>
                          <m:ctrlPr>
                            <a:rPr lang="en-US" altLang="zh-CN" sz="2100" i="1">
                              <a:latin typeface="Cambria Math" panose="02040503050406030204" pitchFamily="18" charset="0"/>
                            </a:rPr>
                          </m:ctrlPr>
                        </m:dPr>
                        <m:e>
                          <m:r>
                            <a:rPr lang="en-US" altLang="zh-CN" sz="2100" i="1">
                              <a:latin typeface="Cambria Math" panose="02040503050406030204" pitchFamily="18" charset="0"/>
                            </a:rPr>
                            <m:t>1−</m:t>
                          </m:r>
                          <m:r>
                            <a:rPr lang="en-US" altLang="zh-CN" sz="2100" i="1">
                              <a:latin typeface="Cambria Math" panose="02040503050406030204" pitchFamily="18" charset="0"/>
                            </a:rPr>
                            <m:t>𝐺</m:t>
                          </m:r>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−1</m:t>
                              </m:r>
                            </m:sub>
                          </m:sSub>
                          <m:r>
                            <a:rPr lang="en-US" altLang="zh-CN" sz="2100" i="1">
                              <a:latin typeface="Cambria Math" panose="02040503050406030204" pitchFamily="18" charset="0"/>
                            </a:rPr>
                            <m:t>;</m:t>
                          </m:r>
                          <m:r>
                            <a:rPr lang="zh-CN" altLang="en-US" sz="2100" i="1">
                              <a:latin typeface="Cambria Math" panose="02040503050406030204" pitchFamily="18" charset="0"/>
                            </a:rPr>
                            <m:t>𝛾</m:t>
                          </m:r>
                          <m:r>
                            <a:rPr lang="en-US" altLang="zh-CN" sz="2100" i="1">
                              <a:latin typeface="Cambria Math" panose="02040503050406030204" pitchFamily="18" charset="0"/>
                            </a:rPr>
                            <m:t>,</m:t>
                          </m:r>
                          <m:r>
                            <a:rPr lang="en-US" altLang="zh-CN" sz="2100" i="1">
                              <a:latin typeface="Cambria Math" panose="02040503050406030204" pitchFamily="18" charset="0"/>
                            </a:rPr>
                            <m:t>𝑐</m:t>
                          </m:r>
                          <m:r>
                            <a:rPr lang="en-US" altLang="zh-CN" sz="2100" i="1">
                              <a:latin typeface="Cambria Math" panose="02040503050406030204" pitchFamily="18" charset="0"/>
                            </a:rPr>
                            <m:t>)</m:t>
                          </m:r>
                          <m:r>
                            <m:rPr>
                              <m:nor/>
                            </m:rPr>
                            <a:rPr lang="en-US" altLang="zh-CN" sz="2100" dirty="0"/>
                            <m:t> </m:t>
                          </m:r>
                        </m:e>
                      </m:d>
                      <m:r>
                        <a:rPr lang="en-US" altLang="zh-CN" sz="2100" i="1">
                          <a:latin typeface="Cambria Math" panose="02040503050406030204" pitchFamily="18" charset="0"/>
                        </a:rPr>
                        <m:t>+</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2</m:t>
                              </m:r>
                            </m:sub>
                          </m:sSub>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𝑏</m:t>
                              </m:r>
                            </m:e>
                            <m:sub>
                              <m:r>
                                <a:rPr lang="en-US" altLang="zh-CN" sz="2100" i="1">
                                  <a:latin typeface="Cambria Math" panose="02040503050406030204" pitchFamily="18" charset="0"/>
                                </a:rPr>
                                <m:t>2</m:t>
                              </m:r>
                            </m:sub>
                          </m:sSub>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e>
                      </m:d>
                      <m:r>
                        <a:rPr lang="en-US" altLang="zh-CN" sz="2100" i="1">
                          <a:latin typeface="Cambria Math" panose="02040503050406030204" pitchFamily="18" charset="0"/>
                        </a:rPr>
                        <m:t>𝐺</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−1</m:t>
                              </m:r>
                            </m:sub>
                          </m:sSub>
                          <m:r>
                            <a:rPr lang="en-US" altLang="zh-CN" sz="2100" i="1">
                              <a:latin typeface="Cambria Math" panose="02040503050406030204" pitchFamily="18" charset="0"/>
                            </a:rPr>
                            <m:t>;</m:t>
                          </m:r>
                          <m:r>
                            <a:rPr lang="zh-CN" altLang="en-US" sz="2100" i="1">
                              <a:latin typeface="Cambria Math" panose="02040503050406030204" pitchFamily="18" charset="0"/>
                            </a:rPr>
                            <m:t>𝛾</m:t>
                          </m:r>
                          <m:r>
                            <a:rPr lang="en-US" altLang="zh-CN" sz="2100" i="1">
                              <a:latin typeface="Cambria Math" panose="02040503050406030204" pitchFamily="18" charset="0"/>
                            </a:rPr>
                            <m:t>,</m:t>
                          </m:r>
                          <m:r>
                            <a:rPr lang="en-US" altLang="zh-CN" sz="2100" i="1">
                              <a:latin typeface="Cambria Math" panose="02040503050406030204" pitchFamily="18" charset="0"/>
                            </a:rPr>
                            <m:t>𝑐</m:t>
                          </m:r>
                        </m:e>
                      </m:d>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𝜀</m:t>
                          </m:r>
                        </m:e>
                        <m:sub>
                          <m:r>
                            <a:rPr lang="en-US" altLang="zh-CN" sz="2100" i="1">
                              <a:latin typeface="Cambria Math" panose="02040503050406030204" pitchFamily="18" charset="0"/>
                            </a:rPr>
                            <m:t>𝑡</m:t>
                          </m:r>
                        </m:sub>
                      </m:sSub>
                    </m:oMath>
                  </m:oMathPara>
                </a14:m>
                <a:endParaRPr lang="en-US" altLang="zh-CN" sz="2100" dirty="0"/>
              </a:p>
              <a:p>
                <a:pPr marL="342900" indent="-342900">
                  <a:buFont typeface="Arial" panose="020B0604020202020204" pitchFamily="34" charset="0"/>
                  <a:buChar char="•"/>
                </a:pPr>
                <a:r>
                  <a:rPr lang="zh-CN" altLang="en-US" sz="2100" dirty="0"/>
                  <a:t>从一个状态到另一个状态的平滑转换由参数</a:t>
                </a:r>
                <a14:m>
                  <m:oMath xmlns:m="http://schemas.openxmlformats.org/officeDocument/2006/math">
                    <m:r>
                      <a:rPr lang="zh-CN" altLang="en-US" sz="2100" i="1">
                        <a:latin typeface="Cambria Math" panose="02040503050406030204" pitchFamily="18" charset="0"/>
                      </a:rPr>
                      <m:t>𝛾</m:t>
                    </m:r>
                  </m:oMath>
                </a14:m>
                <a:r>
                  <a:rPr lang="zh-CN" altLang="en-US" sz="2100" dirty="0"/>
                  <a:t>控制，对于较大的</a:t>
                </a:r>
                <a14:m>
                  <m:oMath xmlns:m="http://schemas.openxmlformats.org/officeDocument/2006/math">
                    <m:r>
                      <a:rPr lang="zh-CN" altLang="en-US" sz="2100" i="1">
                        <a:latin typeface="Cambria Math" panose="02040503050406030204" pitchFamily="18" charset="0"/>
                      </a:rPr>
                      <m:t>𝛾</m:t>
                    </m:r>
                  </m:oMath>
                </a14:m>
                <a:endParaRPr lang="en-US" altLang="zh-CN" sz="2100" dirty="0"/>
              </a:p>
              <a:p>
                <a:pPr marL="0" indent="0">
                  <a:buNone/>
                </a:pPr>
                <a:r>
                  <a:rPr lang="zh-CN" altLang="en-US" sz="2100" dirty="0"/>
                  <a:t>，转换是比较快的，随着</a:t>
                </a:r>
                <a14:m>
                  <m:oMath xmlns:m="http://schemas.openxmlformats.org/officeDocument/2006/math">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i="1">
                            <a:latin typeface="Cambria Math" panose="02040503050406030204" pitchFamily="18" charset="0"/>
                          </a:rPr>
                          <m:t>𝑑</m:t>
                        </m:r>
                      </m:sub>
                    </m:sSub>
                  </m:oMath>
                </a14:m>
                <a:r>
                  <a:rPr lang="zh-CN" altLang="en-US" sz="2100" dirty="0"/>
                  <a:t>接近</a:t>
                </a:r>
                <a:r>
                  <a:rPr lang="en-US" altLang="zh-CN" sz="2100" dirty="0"/>
                  <a:t>threshold</a:t>
                </a:r>
                <a:r>
                  <a:rPr lang="zh-CN" altLang="en-US" sz="2100" dirty="0"/>
                  <a:t>变量</a:t>
                </a:r>
                <a:r>
                  <a:rPr lang="en-US" altLang="zh-CN" sz="2100" dirty="0"/>
                  <a:t>c</a:t>
                </a:r>
                <a:r>
                  <a:rPr lang="zh-CN" altLang="en-US" sz="2100" dirty="0"/>
                  <a:t>。当</a:t>
                </a:r>
                <a14:m>
                  <m:oMath xmlns:m="http://schemas.openxmlformats.org/officeDocument/2006/math">
                    <m:r>
                      <a:rPr lang="zh-CN" altLang="en-US" sz="2100" i="1">
                        <a:latin typeface="Cambria Math" panose="02040503050406030204" pitchFamily="18" charset="0"/>
                      </a:rPr>
                      <m:t>𝛾</m:t>
                    </m:r>
                  </m:oMath>
                </a14:m>
                <a:r>
                  <a:rPr lang="en-US" altLang="zh-CN" sz="2100" dirty="0"/>
                  <a:t>=0</a:t>
                </a:r>
                <a:r>
                  <a:rPr lang="zh-CN" altLang="en-US" sz="2100" dirty="0"/>
                  <a:t>时，</a:t>
                </a:r>
                <a:r>
                  <a:rPr lang="en-US" altLang="zh-CN" sz="2100" dirty="0"/>
                  <a:t>LSTAR</a:t>
                </a:r>
                <a:r>
                  <a:rPr lang="zh-CN" altLang="en-US" sz="2100" dirty="0"/>
                  <a:t>模型等价于简单的</a:t>
                </a:r>
                <a:r>
                  <a:rPr lang="en-US" altLang="zh-CN" sz="2100" dirty="0"/>
                  <a:t>one-regime</a:t>
                </a:r>
                <a:r>
                  <a:rPr lang="zh-CN" altLang="en-US" sz="2100" dirty="0"/>
                  <a:t>简单</a:t>
                </a:r>
                <a:r>
                  <a:rPr lang="en-US" altLang="zh-CN" sz="2100" dirty="0"/>
                  <a:t>AR(1)</a:t>
                </a:r>
                <a:r>
                  <a:rPr lang="zh-CN" altLang="en-US" sz="2100" dirty="0"/>
                  <a:t>模型。</a:t>
                </a:r>
                <a:endParaRPr lang="en-US" altLang="zh-CN" sz="2100" dirty="0"/>
              </a:p>
              <a:p>
                <a:pPr marL="0" indent="0">
                  <a:buNone/>
                </a:pP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5558253"/>
              </a:xfrm>
              <a:prstGeom prst="rect">
                <a:avLst/>
              </a:prstGeom>
              <a:blipFill>
                <a:blip r:embed="rId2"/>
                <a:stretch>
                  <a:fillRect l="-971" t="-1098" r="-5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平滑转换模型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970913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143060"/>
                <a:ext cx="7538166" cy="486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400" dirty="0"/>
                  <a:t>在前面一节中，我们讨论了经济和金融时间序列研究中常用的非线性模型。从给定连续时间的模型数据中，我们的目标是寻找极端值，可以推断有价值的信息。使用数值方法，例如求根算法，可以帮助我们找到发现连续函数</a:t>
                </a:r>
                <a14:m>
                  <m:oMath xmlns:m="http://schemas.openxmlformats.org/officeDocument/2006/math">
                    <m:r>
                      <a:rPr lang="en-US" altLang="zh-CN" sz="2400" i="1">
                        <a:latin typeface="Cambria Math" panose="02040503050406030204" pitchFamily="18" charset="0"/>
                      </a:rPr>
                      <m:t>𝑓</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=0</m:t>
                    </m:r>
                  </m:oMath>
                </a14:m>
                <a:r>
                  <a:rPr lang="zh-CN" altLang="en-US" sz="2400" dirty="0"/>
                  <a:t>的根。一般的，方程可能包含根也可能不包含。</a:t>
                </a:r>
                <a:endParaRPr lang="en-US" altLang="zh-CN" sz="2400" dirty="0"/>
              </a:p>
              <a:p>
                <a:pPr marL="342900" indent="-342900">
                  <a:buFont typeface="Arial" panose="020B0604020202020204" pitchFamily="34" charset="0"/>
                  <a:buChar char="•"/>
                </a:pPr>
                <a:r>
                  <a:rPr lang="zh-CN" altLang="en-US" sz="2400" dirty="0"/>
                  <a:t>应用非线性模型求根算法的一个例子是之前讨论过的</a:t>
                </a:r>
                <a:r>
                  <a:rPr lang="en-US" altLang="zh-CN" sz="2400" dirty="0"/>
                  <a:t>Black-Scholes</a:t>
                </a:r>
                <a:r>
                  <a:rPr lang="zh-CN" altLang="en-US" sz="2400" dirty="0"/>
                  <a:t>隐含波动率建模。期权交易员感兴趣于从</a:t>
                </a:r>
                <a:r>
                  <a:rPr lang="en-US" altLang="zh-CN" sz="2400" dirty="0"/>
                  <a:t>Black-Scholes</a:t>
                </a:r>
                <a:r>
                  <a:rPr lang="zh-CN" altLang="en-US" sz="2400" dirty="0"/>
                  <a:t>模型中导出隐含价格并且将它与市场价格进行比较。在下一章，我们将分析如何使用数值期权定价的过程与求根方法一道来创建隐含波动率模型，基于特定期权的市场价格。</a:t>
                </a:r>
                <a:endParaRPr lang="zh-CN" altLang="en-US" sz="2400" dirty="0"/>
              </a:p>
              <a:p>
                <a:pPr marL="0" indent="0">
                  <a:buNone/>
                </a:pP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143060"/>
                <a:ext cx="7538166" cy="4862870"/>
              </a:xfrm>
              <a:prstGeom prst="rect">
                <a:avLst/>
              </a:prstGeom>
              <a:blipFill>
                <a:blip r:embed="rId2"/>
                <a:stretch>
                  <a:fillRect l="-1133" t="-1004" r="-12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求根概述</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7477633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471613"/>
                <a:ext cx="4114790" cy="47803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000" dirty="0"/>
                  <a:t>许多金融文献都讨论了</a:t>
                </a:r>
                <a:r>
                  <a:rPr lang="zh-CN" altLang="en-US" sz="2000" b="1" dirty="0"/>
                  <a:t>资本资产定价模型（</a:t>
                </a:r>
                <a:r>
                  <a:rPr lang="en-US" altLang="zh-CN" sz="2000" b="1" dirty="0"/>
                  <a:t>CAPM</a:t>
                </a:r>
                <a:r>
                  <a:rPr lang="zh-CN" altLang="en-US" sz="2000" b="1" dirty="0"/>
                  <a:t>）</a:t>
                </a:r>
                <a:r>
                  <a:rPr lang="zh-CN" altLang="en-US" sz="2000" dirty="0"/>
                  <a:t>。本节我们来讨论关键的概念，强调金融中线性性的重要性。</a:t>
                </a:r>
                <a:endParaRPr lang="en-US" altLang="zh-CN" sz="2000" dirty="0"/>
              </a:p>
              <a:p>
                <a:pPr marL="342900" indent="-342900">
                  <a:buFont typeface="Arial" panose="020B0604020202020204" pitchFamily="34" charset="0"/>
                  <a:buChar char="•"/>
                </a:pPr>
                <a:r>
                  <a:rPr lang="zh-CN" altLang="en-US" sz="2000" dirty="0"/>
                  <a:t>在知名的</a:t>
                </a:r>
                <a:r>
                  <a:rPr lang="en-US" altLang="zh-CN" sz="2000" dirty="0"/>
                  <a:t>CAPM</a:t>
                </a:r>
                <a:r>
                  <a:rPr lang="zh-CN" altLang="en-US" sz="2000" dirty="0"/>
                  <a:t>中，证券风险与收益率之间关系描述如下：</a:t>
                </a:r>
                <a:endParaRPr lang="en-US" altLang="zh-CN" sz="2000" dirty="0"/>
              </a:p>
              <a:p>
                <a:pPr marL="0" indent="0" algn="ctr">
                  <a:buNone/>
                </a:pP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𝑓</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𝑖</m:t>
                        </m:r>
                      </m:sub>
                    </m:sSub>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𝑚𝑘𝑡</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𝑓</m:t>
                            </m:r>
                          </m:sub>
                        </m:sSub>
                      </m:e>
                    </m:d>
                  </m:oMath>
                </a14:m>
                <a:endParaRPr lang="en-US" altLang="zh-CN" sz="2000" dirty="0"/>
              </a:p>
              <a:p>
                <a:pPr marL="342900" indent="-342900">
                  <a:buFont typeface="Arial" panose="020B0604020202020204" pitchFamily="34" charset="0"/>
                  <a:buChar char="•"/>
                </a:pPr>
                <a:r>
                  <a:rPr lang="zh-CN" altLang="en-US" sz="2000" dirty="0"/>
                  <a:t>对于证券</a:t>
                </a:r>
                <a:r>
                  <a:rPr lang="en-US" altLang="zh-CN" sz="2000" dirty="0" err="1"/>
                  <a:t>i</a:t>
                </a:r>
                <a:r>
                  <a:rPr lang="zh-CN" altLang="en-US" sz="2000" dirty="0"/>
                  <a:t>，其收益定义为</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𝑖</m:t>
                        </m:r>
                      </m:sub>
                    </m:sSub>
                  </m:oMath>
                </a14:m>
                <a:r>
                  <a:rPr lang="zh-CN" altLang="en-US" sz="2000" dirty="0"/>
                  <a:t>，其</a:t>
                </a:r>
                <a:r>
                  <a:rPr lang="en-US" altLang="zh-CN" sz="2000" dirty="0"/>
                  <a:t>beta</a:t>
                </a:r>
                <a:r>
                  <a:rPr lang="zh-CN" altLang="en-US" sz="2000" dirty="0"/>
                  <a:t>定义为</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𝑖</m:t>
                        </m:r>
                      </m:sub>
                    </m:sSub>
                  </m:oMath>
                </a14:m>
                <a:r>
                  <a:rPr lang="zh-CN" altLang="en-US" sz="2000" dirty="0"/>
                  <a:t>。</a:t>
                </a:r>
                <a:r>
                  <a:rPr lang="en-US" altLang="zh-CN" sz="2000" dirty="0"/>
                  <a:t>CAPM</a:t>
                </a:r>
                <a:r>
                  <a:rPr lang="zh-CN" altLang="en-US" sz="2000" dirty="0"/>
                  <a:t>定义证券的回报为无风险利率</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𝑓</m:t>
                        </m:r>
                      </m:sub>
                    </m:sSub>
                  </m:oMath>
                </a14:m>
                <a:r>
                  <a:rPr lang="zh-CN" altLang="en-US" sz="2000" dirty="0"/>
                  <a:t>与其</a:t>
                </a:r>
                <a:r>
                  <a:rPr lang="en-US" altLang="zh-CN" sz="2000" dirty="0"/>
                  <a:t>beta</a:t>
                </a:r>
                <a:r>
                  <a:rPr lang="zh-CN" altLang="en-US" sz="2000" dirty="0"/>
                  <a:t>乘以风险升水的和。风险升水可以看作是市场资产组合的去掉无风险利率以后的超额收益，如下图所示：</a:t>
                </a:r>
                <a:endParaRPr lang="en-US" altLang="zh-CN" sz="2000" dirty="0"/>
              </a:p>
              <a:p>
                <a:pPr marL="342900" indent="-342900">
                  <a:buFont typeface="Arial" panose="020B0604020202020204" pitchFamily="34" charset="0"/>
                  <a:buChar char="•"/>
                </a:pPr>
                <a:endParaRPr lang="en-US" altLang="zh-CN"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471613"/>
                <a:ext cx="4114790" cy="4780348"/>
              </a:xfrm>
              <a:prstGeom prst="rect">
                <a:avLst/>
              </a:prstGeom>
              <a:blipFill>
                <a:blip r:embed="rId2"/>
                <a:stretch>
                  <a:fillRect l="-1335" t="-637" r="-13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资本资产定价模型与证券市场线</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1" y="1600248"/>
            <a:ext cx="4045402" cy="3352712"/>
          </a:xfrm>
          <a:prstGeom prst="rect">
            <a:avLst/>
          </a:prstGeom>
        </p:spPr>
      </p:pic>
    </p:spTree>
    <p:extLst>
      <p:ext uri="{BB962C8B-B14F-4D97-AF65-F5344CB8AC3E}">
        <p14:creationId xmlns:p14="http://schemas.microsoft.com/office/powerpoint/2010/main" val="3234718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066862"/>
            <a:ext cx="403859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1900" dirty="0"/>
              <a:t>求根方法是一个迭代的过程，需要一个初始的作为根的估计。估计根可以是收敛到一个解的，也可能收敛到一个未发现的解，或者不能找到解。这样，非常关键的是找到一个根的好的近似。</a:t>
            </a:r>
            <a:endParaRPr lang="en-US" altLang="zh-CN" sz="1900" dirty="0"/>
          </a:p>
          <a:p>
            <a:pPr marL="342900" indent="-342900">
              <a:buFont typeface="Arial" panose="020B0604020202020204" pitchFamily="34" charset="0"/>
              <a:buChar char="•"/>
            </a:pPr>
            <a:r>
              <a:rPr lang="zh-CN" altLang="en-US" sz="1900" dirty="0"/>
              <a:t>并不是每个非线性函数都可以使用求根方法。下面的图形就显示了一个例子，这里是一个连续函数，但是求根方法不能得到解。它在</a:t>
            </a:r>
            <a:r>
              <a:rPr lang="en-US" altLang="zh-CN" sz="1900" dirty="0"/>
              <a:t>x=0</a:t>
            </a:r>
            <a:r>
              <a:rPr lang="zh-CN" altLang="en-US" sz="1900" dirty="0"/>
              <a:t>和</a:t>
            </a:r>
            <a:r>
              <a:rPr lang="en-US" altLang="zh-CN" sz="1900" dirty="0"/>
              <a:t>x=2</a:t>
            </a:r>
            <a:r>
              <a:rPr lang="zh-CN" altLang="en-US" sz="1900" dirty="0"/>
              <a:t>处有间断，</a:t>
            </a:r>
            <a:r>
              <a:rPr lang="en-US" altLang="zh-CN" sz="1900" dirty="0"/>
              <a:t>y</a:t>
            </a:r>
            <a:r>
              <a:rPr lang="zh-CN" altLang="en-US" sz="1900" dirty="0"/>
              <a:t>的值从</a:t>
            </a:r>
            <a:r>
              <a:rPr lang="en-US" altLang="zh-CN" sz="1900" dirty="0"/>
              <a:t>-20</a:t>
            </a:r>
            <a:r>
              <a:rPr lang="zh-CN" altLang="en-US" sz="1900" dirty="0"/>
              <a:t>到</a:t>
            </a:r>
            <a:r>
              <a:rPr lang="en-US" altLang="zh-CN" sz="1900" dirty="0"/>
              <a:t>20</a:t>
            </a:r>
            <a:r>
              <a:rPr lang="zh-CN" altLang="en-US" sz="1900" dirty="0"/>
              <a:t>。</a:t>
            </a:r>
            <a:endParaRPr lang="en-US" altLang="zh-CN" sz="1900" dirty="0"/>
          </a:p>
          <a:p>
            <a:pPr marL="342900" indent="-342900">
              <a:buFont typeface="Arial" panose="020B0604020202020204" pitchFamily="34" charset="0"/>
              <a:buChar char="•"/>
            </a:pPr>
            <a:r>
              <a:rPr lang="zh-CN" altLang="en-US" sz="1900" dirty="0"/>
              <a:t>关于什么样的近似是比较好的并没有定义，推荐在开始求根迭代过程之前定义上下界。我们一定不会希望在错误的方向上对持续的对根进行搜寻。</a:t>
            </a:r>
            <a:endParaRPr lang="en-US" altLang="zh-CN" sz="1900" dirty="0"/>
          </a:p>
          <a:p>
            <a:pPr marL="0" indent="0">
              <a:buNone/>
            </a:pPr>
            <a:endParaRPr lang="zh-CN" altLang="en-US" sz="22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求根概述</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965" y="1905040"/>
            <a:ext cx="3300022" cy="2710370"/>
          </a:xfrm>
          <a:prstGeom prst="rect">
            <a:avLst/>
          </a:prstGeom>
        </p:spPr>
      </p:pic>
    </p:spTree>
    <p:extLst>
      <p:ext uri="{BB962C8B-B14F-4D97-AF65-F5344CB8AC3E}">
        <p14:creationId xmlns:p14="http://schemas.microsoft.com/office/powerpoint/2010/main" val="30360441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609704" y="919240"/>
                <a:ext cx="4038592" cy="5593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400" dirty="0"/>
                  <a:t>求解非线性函数的一种粗略方法是使用增量搜索。使用任意的开始点</a:t>
                </a:r>
                <a:r>
                  <a:rPr lang="en-US" altLang="zh-CN" sz="2400" dirty="0"/>
                  <a:t>a</a:t>
                </a:r>
                <a:r>
                  <a:rPr lang="zh-CN" altLang="en-US" sz="2400" dirty="0"/>
                  <a:t>，我们可以得到每个增量</a:t>
                </a:r>
                <a:r>
                  <a:rPr lang="en-US" altLang="zh-CN" sz="2400" dirty="0"/>
                  <a:t>dx</a:t>
                </a:r>
                <a:r>
                  <a:rPr lang="zh-CN" altLang="en-US" sz="2400" dirty="0"/>
                  <a:t>的</a:t>
                </a:r>
                <a:r>
                  <a:rPr lang="en-US" altLang="zh-CN" sz="2400" dirty="0"/>
                  <a:t>f(a)</a:t>
                </a:r>
                <a:r>
                  <a:rPr lang="zh-CN" altLang="en-US" sz="2400" dirty="0"/>
                  <a:t>，我们假设这些值为</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 </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𝑎</m:t>
                        </m:r>
                        <m:r>
                          <a:rPr lang="en-US" altLang="zh-CN" sz="2400" i="1">
                            <a:latin typeface="Cambria Math" panose="02040503050406030204" pitchFamily="18" charset="0"/>
                          </a:rPr>
                          <m:t>+</m:t>
                        </m:r>
                        <m:r>
                          <a:rPr lang="en-US" altLang="zh-CN" sz="2400" i="1">
                            <a:latin typeface="Cambria Math" panose="02040503050406030204" pitchFamily="18" charset="0"/>
                          </a:rPr>
                          <m:t>𝑑𝑥</m:t>
                        </m:r>
                      </m:e>
                    </m:d>
                    <m:r>
                      <a:rPr lang="en-US" altLang="zh-CN" sz="2400" i="1">
                        <a:latin typeface="Cambria Math" panose="02040503050406030204" pitchFamily="18" charset="0"/>
                      </a:rPr>
                      <m:t>,</m:t>
                    </m:r>
                    <m:r>
                      <a:rPr lang="en-US" altLang="zh-CN" sz="2400" i="1">
                        <a:latin typeface="Cambria Math" panose="02040503050406030204" pitchFamily="18" charset="0"/>
                      </a:rPr>
                      <m:t>𝑓</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𝑎</m:t>
                        </m:r>
                        <m:r>
                          <a:rPr lang="en-US" altLang="zh-CN" sz="2400" i="1">
                            <a:latin typeface="Cambria Math" panose="02040503050406030204" pitchFamily="18" charset="0"/>
                          </a:rPr>
                          <m:t>+2</m:t>
                        </m:r>
                        <m:r>
                          <a:rPr lang="en-US" altLang="zh-CN" sz="2400" i="1">
                            <a:latin typeface="Cambria Math" panose="02040503050406030204" pitchFamily="18" charset="0"/>
                          </a:rPr>
                          <m:t>𝑑𝑥</m:t>
                        </m:r>
                      </m:e>
                    </m:d>
                    <m:r>
                      <a:rPr lang="en-US" altLang="zh-CN" sz="2400" i="1">
                        <a:latin typeface="Cambria Math" panose="02040503050406030204" pitchFamily="18" charset="0"/>
                      </a:rPr>
                      <m:t>,</m:t>
                    </m:r>
                    <m:r>
                      <a:rPr lang="en-US" altLang="zh-CN" sz="2400" i="1">
                        <a:latin typeface="Cambria Math" panose="02040503050406030204" pitchFamily="18" charset="0"/>
                      </a:rPr>
                      <m:t>𝑓</m:t>
                    </m:r>
                    <m:r>
                      <a:rPr lang="en-US" altLang="zh-CN" sz="2400" i="1">
                        <a:latin typeface="Cambria Math" panose="02040503050406030204" pitchFamily="18" charset="0"/>
                      </a:rPr>
                      <m:t>(</m:t>
                    </m:r>
                    <m:r>
                      <a:rPr lang="en-US" altLang="zh-CN" sz="2400" i="1">
                        <a:latin typeface="Cambria Math" panose="02040503050406030204" pitchFamily="18" charset="0"/>
                      </a:rPr>
                      <m:t>𝑎</m:t>
                    </m:r>
                    <m:r>
                      <a:rPr lang="en-US" altLang="zh-CN" sz="2400" i="1">
                        <a:latin typeface="Cambria Math" panose="02040503050406030204" pitchFamily="18" charset="0"/>
                      </a:rPr>
                      <m:t>+3</m:t>
                    </m:r>
                    <m:r>
                      <a:rPr lang="en-US" altLang="zh-CN" sz="2400" i="1">
                        <a:latin typeface="Cambria Math" panose="02040503050406030204" pitchFamily="18" charset="0"/>
                      </a:rPr>
                      <m:t>𝑑𝑥</m:t>
                    </m:r>
                    <m:r>
                      <a:rPr lang="en-US" altLang="zh-CN" sz="2400" i="1">
                        <a:latin typeface="Cambria Math" panose="02040503050406030204" pitchFamily="18" charset="0"/>
                      </a:rPr>
                      <m:t>)</m:t>
                    </m:r>
                  </m:oMath>
                </a14:m>
                <a:r>
                  <a:rPr lang="en-US" altLang="zh-CN" sz="2400" dirty="0"/>
                  <a:t>…,</a:t>
                </a:r>
                <a:r>
                  <a:rPr lang="zh-CN" altLang="en-US" sz="2400" dirty="0"/>
                  <a:t>以相同的以符号为标志的方向变化。一旦符号改变，那么解就被找到，否则，直到迭代值超出</a:t>
                </a:r>
                <a:r>
                  <a:rPr lang="en-US" altLang="zh-CN" sz="2400" dirty="0"/>
                  <a:t>b</a:t>
                </a:r>
                <a:r>
                  <a:rPr lang="zh-CN" altLang="en-US" sz="2400" dirty="0"/>
                  <a:t>的范围则停止迭代。</a:t>
                </a:r>
                <a:endParaRPr lang="en-US" altLang="zh-CN" sz="2400" dirty="0"/>
              </a:p>
              <a:p>
                <a:pPr marL="342900" indent="-342900">
                  <a:buFont typeface="Arial" panose="020B0604020202020204" pitchFamily="34" charset="0"/>
                  <a:buChar char="•"/>
                </a:pPr>
                <a:r>
                  <a:rPr lang="zh-CN" altLang="en-US" sz="2400" dirty="0"/>
                  <a:t>右图形象的显示了这个过程。</a:t>
                </a:r>
                <a:endParaRPr lang="en-US" altLang="zh-CN" sz="2400" dirty="0"/>
              </a:p>
              <a:p>
                <a:pPr marL="0" indent="0">
                  <a:buNone/>
                </a:pP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609704" y="919240"/>
                <a:ext cx="4038592" cy="5593006"/>
              </a:xfrm>
              <a:prstGeom prst="rect">
                <a:avLst/>
              </a:prstGeom>
              <a:blipFill>
                <a:blip r:embed="rId2"/>
                <a:stretch>
                  <a:fillRect l="-1961" t="-8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增量搜寻算法</a:t>
            </a:r>
            <a:endParaRPr lang="zh-CN" altLang="en-US" sz="2400" b="1" dirty="0">
              <a:solidFill>
                <a:schemeClr val="bg1"/>
              </a:solidFill>
              <a:latin typeface="微软雅黑" pitchFamily="34" charset="-122"/>
              <a:ea typeface="微软雅黑" pitchFamily="34" charset="-122"/>
            </a:endParaRPr>
          </a:p>
        </p:txBody>
      </p:sp>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264" y="1295456"/>
            <a:ext cx="3275723" cy="4121316"/>
          </a:xfrm>
          <a:prstGeom prst="rect">
            <a:avLst/>
          </a:prstGeom>
        </p:spPr>
      </p:pic>
    </p:spTree>
    <p:extLst>
      <p:ext uri="{BB962C8B-B14F-4D97-AF65-F5344CB8AC3E}">
        <p14:creationId xmlns:p14="http://schemas.microsoft.com/office/powerpoint/2010/main" val="3521092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919240"/>
                <a:ext cx="7538166" cy="5740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300" dirty="0"/>
                  <a:t>具体求解过程：</a:t>
                </a:r>
                <a:endParaRPr lang="en-US" altLang="zh-CN" sz="2300" dirty="0"/>
              </a:p>
              <a:p>
                <a:pPr marL="342900" indent="-342900">
                  <a:buFont typeface="Arial" panose="020B0604020202020204" pitchFamily="34" charset="0"/>
                  <a:buChar char="•"/>
                </a:pPr>
                <a:r>
                  <a:rPr lang="zh-CN" altLang="en-US" sz="2300" dirty="0"/>
                  <a:t>在每一个迭代的过程，</a:t>
                </a:r>
                <a:r>
                  <a:rPr lang="en-US" altLang="zh-CN" sz="2300" dirty="0"/>
                  <a:t>a</a:t>
                </a:r>
                <a:r>
                  <a:rPr lang="zh-CN" altLang="en-US" sz="2300" dirty="0"/>
                  <a:t>会被替换为</a:t>
                </a:r>
                <a:r>
                  <a:rPr lang="en-US" altLang="zh-CN" sz="2300" dirty="0"/>
                  <a:t>c</a:t>
                </a:r>
                <a:r>
                  <a:rPr lang="zh-CN" altLang="en-US" sz="2300" dirty="0"/>
                  <a:t>，</a:t>
                </a:r>
                <a:r>
                  <a:rPr lang="en-US" altLang="zh-CN" sz="2300" dirty="0"/>
                  <a:t>c</a:t>
                </a:r>
                <a:r>
                  <a:rPr lang="zh-CN" altLang="en-US" sz="2300" dirty="0"/>
                  <a:t>将会在下一次比较之前增加</a:t>
                </a:r>
                <a:r>
                  <a:rPr lang="en-US" altLang="zh-CN" sz="2300" dirty="0"/>
                  <a:t>dx</a:t>
                </a:r>
                <a:r>
                  <a:rPr lang="zh-CN" altLang="en-US" sz="2300" dirty="0"/>
                  <a:t>。一旦根被找到，那么它肯定在</a:t>
                </a:r>
                <a:r>
                  <a:rPr lang="en-US" altLang="zh-CN" sz="2300" dirty="0"/>
                  <a:t>a</a:t>
                </a:r>
                <a:r>
                  <a:rPr lang="zh-CN" altLang="en-US" sz="2300" dirty="0"/>
                  <a:t>和</a:t>
                </a:r>
                <a:r>
                  <a:rPr lang="en-US" altLang="zh-CN" sz="2300" dirty="0"/>
                  <a:t>c</a:t>
                </a:r>
                <a:r>
                  <a:rPr lang="zh-CN" altLang="en-US" sz="2300" dirty="0"/>
                  <a:t>之间，包含的。如果根不存在，我们简单的返回两个点的平均值。变量</a:t>
                </a:r>
                <a:r>
                  <a:rPr lang="en-US" altLang="zh-CN" sz="2300" dirty="0"/>
                  <a:t>n</a:t>
                </a:r>
                <a:r>
                  <a:rPr lang="zh-CN" altLang="en-US" sz="2300" dirty="0"/>
                  <a:t>跟踪了迭代的次数。</a:t>
                </a:r>
                <a:endParaRPr lang="en-US" altLang="zh-CN" sz="2300" dirty="0"/>
              </a:p>
              <a:p>
                <a:pPr marL="342900" indent="-342900">
                  <a:buFont typeface="Arial" panose="020B0604020202020204" pitchFamily="34" charset="0"/>
                  <a:buChar char="•"/>
                </a:pPr>
                <a:r>
                  <a:rPr lang="zh-CN" altLang="en-US" sz="2300" dirty="0"/>
                  <a:t>我们将使用方程：</a:t>
                </a:r>
                <a14:m>
                  <m:oMath xmlns:m="http://schemas.openxmlformats.org/officeDocument/2006/math">
                    <m:r>
                      <a:rPr lang="en-US" altLang="zh-CN" sz="2300" i="1">
                        <a:latin typeface="Cambria Math" panose="02040503050406030204" pitchFamily="18" charset="0"/>
                      </a:rPr>
                      <m:t>𝑦</m:t>
                    </m:r>
                    <m:r>
                      <a:rPr lang="en-US" altLang="zh-CN" sz="2300" i="1">
                        <a:latin typeface="Cambria Math" panose="02040503050406030204" pitchFamily="18" charset="0"/>
                      </a:rPr>
                      <m:t>=</m:t>
                    </m:r>
                    <m:sSup>
                      <m:sSupPr>
                        <m:ctrlPr>
                          <a:rPr lang="en-US" altLang="zh-CN" sz="2300" i="1">
                            <a:latin typeface="Cambria Math" panose="02040503050406030204" pitchFamily="18" charset="0"/>
                          </a:rPr>
                        </m:ctrlPr>
                      </m:sSupPr>
                      <m:e>
                        <m:r>
                          <a:rPr lang="en-US" altLang="zh-CN" sz="2300" i="1">
                            <a:latin typeface="Cambria Math" panose="02040503050406030204" pitchFamily="18" charset="0"/>
                          </a:rPr>
                          <m:t>𝑥</m:t>
                        </m:r>
                      </m:e>
                      <m:sup>
                        <m:r>
                          <a:rPr lang="en-US" altLang="zh-CN" sz="2300" i="1">
                            <a:latin typeface="Cambria Math" panose="02040503050406030204" pitchFamily="18" charset="0"/>
                          </a:rPr>
                          <m:t>3</m:t>
                        </m:r>
                      </m:sup>
                    </m:sSup>
                    <m:r>
                      <a:rPr lang="en-US" altLang="zh-CN" sz="2300" i="1">
                        <a:latin typeface="Cambria Math" panose="02040503050406030204" pitchFamily="18" charset="0"/>
                      </a:rPr>
                      <m:t>+2</m:t>
                    </m:r>
                    <m:sSup>
                      <m:sSupPr>
                        <m:ctrlPr>
                          <a:rPr lang="en-US" altLang="zh-CN" sz="2300" i="1">
                            <a:latin typeface="Cambria Math" panose="02040503050406030204" pitchFamily="18" charset="0"/>
                          </a:rPr>
                        </m:ctrlPr>
                      </m:sSupPr>
                      <m:e>
                        <m:r>
                          <a:rPr lang="en-US" altLang="zh-CN" sz="2300" i="1">
                            <a:latin typeface="Cambria Math" panose="02040503050406030204" pitchFamily="18" charset="0"/>
                          </a:rPr>
                          <m:t>𝑥</m:t>
                        </m:r>
                      </m:e>
                      <m:sup>
                        <m:r>
                          <a:rPr lang="en-US" altLang="zh-CN" sz="2300" i="1">
                            <a:latin typeface="Cambria Math" panose="02040503050406030204" pitchFamily="18" charset="0"/>
                          </a:rPr>
                          <m:t>2</m:t>
                        </m:r>
                      </m:sup>
                    </m:sSup>
                    <m:r>
                      <a:rPr lang="en-US" altLang="zh-CN" sz="2300" i="1">
                        <a:latin typeface="Cambria Math" panose="02040503050406030204" pitchFamily="18" charset="0"/>
                      </a:rPr>
                      <m:t>−5</m:t>
                    </m:r>
                  </m:oMath>
                </a14:m>
                <a:r>
                  <a:rPr lang="zh-CN" altLang="en-US" sz="2300" dirty="0"/>
                  <a:t>来描述和测量根的搜寻，其中</a:t>
                </a:r>
                <a:r>
                  <a:rPr lang="en-US" altLang="zh-CN" sz="2300" dirty="0"/>
                  <a:t>x</a:t>
                </a:r>
                <a:r>
                  <a:rPr lang="zh-CN" altLang="en-US" sz="2300" dirty="0"/>
                  <a:t>被限制在</a:t>
                </a:r>
                <a:r>
                  <a:rPr lang="en-US" altLang="zh-CN" sz="2300" dirty="0"/>
                  <a:t>-5</a:t>
                </a:r>
                <a:r>
                  <a:rPr lang="zh-CN" altLang="en-US" sz="2300" dirty="0"/>
                  <a:t>到</a:t>
                </a:r>
                <a:r>
                  <a:rPr lang="en-US" altLang="zh-CN" sz="2300" dirty="0"/>
                  <a:t>5</a:t>
                </a:r>
                <a:r>
                  <a:rPr lang="zh-CN" altLang="en-US" sz="2300" dirty="0"/>
                  <a:t>之间。给定小的</a:t>
                </a:r>
                <a:r>
                  <a:rPr lang="en-US" altLang="zh-CN" sz="2300" dirty="0"/>
                  <a:t>dx</a:t>
                </a:r>
                <a:r>
                  <a:rPr lang="zh-CN" altLang="en-US" sz="2300" dirty="0"/>
                  <a:t>为</a:t>
                </a:r>
                <a:r>
                  <a:rPr lang="en-US" altLang="zh-CN" sz="2300" dirty="0"/>
                  <a:t>0.001</a:t>
                </a:r>
                <a:r>
                  <a:rPr lang="zh-CN" altLang="en-US" sz="2300" dirty="0"/>
                  <a:t>，这可以作为精确性工具。比较小的</a:t>
                </a:r>
                <a:r>
                  <a:rPr lang="en-US" altLang="zh-CN" sz="2300" dirty="0"/>
                  <a:t>dx</a:t>
                </a:r>
                <a:r>
                  <a:rPr lang="zh-CN" altLang="en-US" sz="2300" dirty="0"/>
                  <a:t>可以得到比较高的精确性，但是需要更多的搜寻迭代。</a:t>
                </a:r>
                <a:endParaRPr lang="en-US" altLang="zh-CN" sz="2300" dirty="0"/>
              </a:p>
              <a:p>
                <a:pPr marL="342900" indent="-342900">
                  <a:buFont typeface="Arial" panose="020B0604020202020204" pitchFamily="34" charset="0"/>
                  <a:buChar char="•"/>
                </a:pPr>
                <a:r>
                  <a:rPr lang="zh-CN" altLang="en-US" sz="2300" dirty="0"/>
                  <a:t>增量搜寻算法是根搜寻算法基础行为的一个基础描述。准确性是由</a:t>
                </a:r>
                <a:r>
                  <a:rPr lang="en-US" altLang="zh-CN" sz="2300" dirty="0"/>
                  <a:t>dx</a:t>
                </a:r>
                <a:r>
                  <a:rPr lang="zh-CN" altLang="en-US" sz="2300" dirty="0"/>
                  <a:t>所定义的，并且可能在比较差的情形下花费较多的时间。准确性的需求越高，解收敛的过程越长。为了实际的理由，这个方法对于所有的求根算法是最不被偏好的，我们会看另外的一些导出方程根的算法，可能会有更好的结果。</a:t>
                </a:r>
                <a:endParaRPr lang="zh-CN" altLang="en-US" sz="2300" dirty="0"/>
              </a:p>
              <a:p>
                <a:pPr marL="0" indent="0">
                  <a:buNone/>
                </a:pP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919240"/>
                <a:ext cx="7538166" cy="5740033"/>
              </a:xfrm>
              <a:prstGeom prst="rect">
                <a:avLst/>
              </a:prstGeom>
              <a:blipFill>
                <a:blip r:embed="rId2"/>
                <a:stretch>
                  <a:fillRect l="-971" t="-1169" r="-12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增量搜寻算法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8364363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199" y="919240"/>
                <a:ext cx="7316787" cy="29078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1600" dirty="0"/>
                  <a:t>二分算法被认为是最简单的一维根搜索算法。通常感兴趣的是求解一个连续函数，例如</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=0</m:t>
                    </m:r>
                    <m:r>
                      <a:rPr lang="zh-CN" altLang="en-US" sz="1600" i="1">
                        <a:latin typeface="Cambria Math" panose="02040503050406030204" pitchFamily="18" charset="0"/>
                      </a:rPr>
                      <m:t>。</m:t>
                    </m:r>
                  </m:oMath>
                </a14:m>
                <a:endParaRPr lang="en-US" altLang="zh-CN" sz="1600" dirty="0"/>
              </a:p>
              <a:p>
                <a:pPr marL="342900" indent="-342900">
                  <a:buFont typeface="Arial" panose="020B0604020202020204" pitchFamily="34" charset="0"/>
                  <a:buChar char="•"/>
                </a:pPr>
                <a:r>
                  <a:rPr lang="zh-CN" altLang="en-US" sz="1600" dirty="0"/>
                  <a:t>假设区间中的两个点</a:t>
                </a:r>
                <a:r>
                  <a:rPr lang="en-US" altLang="zh-CN" sz="1600" dirty="0"/>
                  <a:t>a</a:t>
                </a:r>
                <a:r>
                  <a:rPr lang="zh-CN" altLang="en-US" sz="1600" dirty="0"/>
                  <a:t>和</a:t>
                </a:r>
                <a:r>
                  <a:rPr lang="en-US" altLang="zh-CN" sz="1600" dirty="0"/>
                  <a:t>b</a:t>
                </a:r>
                <a:r>
                  <a:rPr lang="zh-CN" altLang="en-US" sz="1600" dirty="0"/>
                  <a:t>，并且</a:t>
                </a:r>
                <a:r>
                  <a:rPr lang="en-US" altLang="zh-CN" sz="1600" dirty="0"/>
                  <a:t>a&lt;b</a:t>
                </a:r>
                <a:r>
                  <a:rPr lang="zh-CN" altLang="en-US" sz="1600" dirty="0"/>
                  <a:t>，而</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e>
                    </m:d>
                    <m:r>
                      <a:rPr lang="en-US" altLang="zh-CN" sz="1600" i="1">
                        <a:latin typeface="Cambria Math" panose="02040503050406030204" pitchFamily="18" charset="0"/>
                      </a:rPr>
                      <m:t>&gt;0</m:t>
                    </m:r>
                    <m:r>
                      <a:rPr lang="zh-CN" altLang="en-US" sz="1600" i="1">
                        <a:latin typeface="Cambria Math" panose="02040503050406030204" pitchFamily="18" charset="0"/>
                      </a:rPr>
                      <m:t>，</m:t>
                    </m:r>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𝑏</m:t>
                        </m:r>
                      </m:e>
                    </m:d>
                    <m:r>
                      <a:rPr lang="en-US" altLang="zh-CN" sz="1600" i="1">
                        <a:latin typeface="Cambria Math" panose="02040503050406030204" pitchFamily="18" charset="0"/>
                      </a:rPr>
                      <m:t>&gt;0</m:t>
                    </m:r>
                    <m:r>
                      <a:rPr lang="zh-CN" altLang="en-US" sz="1600" i="1">
                        <a:latin typeface="Cambria Math" panose="02040503050406030204" pitchFamily="18" charset="0"/>
                      </a:rPr>
                      <m:t>，</m:t>
                    </m:r>
                  </m:oMath>
                </a14:m>
                <a:r>
                  <a:rPr lang="zh-CN" altLang="en-US" sz="1600" dirty="0"/>
                  <a:t>取区间的中点：</a:t>
                </a:r>
                <a14:m>
                  <m:oMath xmlns:m="http://schemas.openxmlformats.org/officeDocument/2006/math">
                    <m:r>
                      <a:rPr lang="en-US" altLang="zh-CN" sz="1600" i="1">
                        <a:latin typeface="Cambria Math" panose="02040503050406030204" pitchFamily="18" charset="0"/>
                      </a:rPr>
                      <m:t>𝑐</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𝑏</m:t>
                        </m:r>
                      </m:num>
                      <m:den>
                        <m:r>
                          <a:rPr lang="en-US" altLang="zh-CN" sz="1600" i="1">
                            <a:latin typeface="Cambria Math" panose="02040503050406030204" pitchFamily="18" charset="0"/>
                          </a:rPr>
                          <m:t>2</m:t>
                        </m:r>
                      </m:den>
                    </m:f>
                  </m:oMath>
                </a14:m>
                <a:r>
                  <a:rPr lang="zh-CN" altLang="en-US" sz="1600" dirty="0"/>
                  <a:t>，二分算法然后估值</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𝑐</m:t>
                        </m:r>
                      </m:e>
                    </m:d>
                    <m:r>
                      <a:rPr lang="zh-CN" altLang="en-US" sz="1600" i="1">
                        <a:latin typeface="Cambria Math" panose="02040503050406030204" pitchFamily="18" charset="0"/>
                      </a:rPr>
                      <m:t>。</m:t>
                    </m:r>
                    <m:r>
                      <a:rPr lang="zh-CN" altLang="en-US" sz="1600" i="1">
                        <a:latin typeface="Cambria Math" panose="02040503050406030204" pitchFamily="18" charset="0"/>
                      </a:rPr>
                      <m:t>我们</m:t>
                    </m:r>
                  </m:oMath>
                </a14:m>
                <a:r>
                  <a:rPr lang="zh-CN" altLang="en-US" sz="1600" dirty="0"/>
                  <a:t>来使用右图表示这个算法。</a:t>
                </a:r>
                <a:endParaRPr lang="en-US" altLang="zh-CN" sz="1600" dirty="0"/>
              </a:p>
              <a:p>
                <a:pPr marL="342900" indent="-342900">
                  <a:buFont typeface="Arial" panose="020B0604020202020204" pitchFamily="34" charset="0"/>
                  <a:buChar char="•"/>
                </a:pPr>
                <a:r>
                  <a:rPr lang="zh-CN" altLang="en-US" sz="1600" dirty="0"/>
                  <a:t>因为</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e>
                    </m:d>
                  </m:oMath>
                </a14:m>
                <a:r>
                  <a:rPr lang="zh-CN" altLang="en-US" sz="1600" dirty="0"/>
                  <a:t>是负的，</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𝑏</m:t>
                        </m:r>
                      </m:e>
                    </m:d>
                  </m:oMath>
                </a14:m>
                <a:r>
                  <a:rPr lang="zh-CN" altLang="en-US" sz="1600" dirty="0"/>
                  <a:t>是正的，因此二分法假设根</a:t>
                </a:r>
                <a:r>
                  <a:rPr lang="en-US" altLang="zh-CN" sz="1600" dirty="0"/>
                  <a:t>x</a:t>
                </a:r>
                <a:r>
                  <a:rPr lang="zh-CN" altLang="en-US" sz="1600" dirty="0"/>
                  <a:t>是处于</a:t>
                </a:r>
                <a:r>
                  <a:rPr lang="en-US" altLang="zh-CN" sz="1600" dirty="0"/>
                  <a:t>a</a:t>
                </a:r>
                <a:r>
                  <a:rPr lang="zh-CN" altLang="en-US" sz="1600" dirty="0"/>
                  <a:t>和</a:t>
                </a:r>
                <a:r>
                  <a:rPr lang="en-US" altLang="zh-CN" sz="1600" dirty="0"/>
                  <a:t>b</a:t>
                </a:r>
                <a:r>
                  <a:rPr lang="zh-CN" altLang="en-US" sz="1600" dirty="0"/>
                  <a:t>之间的某处，给出</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=0</m:t>
                    </m:r>
                  </m:oMath>
                </a14:m>
                <a:r>
                  <a:rPr lang="zh-CN" altLang="en-US" sz="1600" dirty="0"/>
                  <a:t>。</a:t>
                </a:r>
                <a:endParaRPr lang="en-US" altLang="zh-CN" sz="1600" dirty="0"/>
              </a:p>
              <a:p>
                <a:pPr marL="342900" indent="-342900">
                  <a:buFont typeface="Arial" panose="020B0604020202020204" pitchFamily="34" charset="0"/>
                  <a:buChar char="•"/>
                </a:pPr>
                <a:r>
                  <a:rPr lang="zh-CN" altLang="en-US" sz="1600" dirty="0"/>
                  <a:t>如果</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𝑐</m:t>
                        </m:r>
                      </m:e>
                    </m:d>
                    <m:r>
                      <a:rPr lang="en-US" altLang="zh-CN" sz="1600" i="1">
                        <a:latin typeface="Cambria Math" panose="02040503050406030204" pitchFamily="18" charset="0"/>
                      </a:rPr>
                      <m:t>=0</m:t>
                    </m:r>
                  </m:oMath>
                </a14:m>
                <a:r>
                  <a:rPr lang="zh-CN" altLang="en-US" sz="1600" dirty="0"/>
                  <a:t>或者非常接近于</a:t>
                </a:r>
                <a:r>
                  <a:rPr lang="en-US" altLang="zh-CN" sz="1600" dirty="0"/>
                  <a:t>0</a:t>
                </a:r>
                <a:r>
                  <a:rPr lang="zh-CN" altLang="en-US" sz="1600" dirty="0"/>
                  <a:t>（定义某个标准），那么根就被找到了，如果</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𝑐</m:t>
                        </m:r>
                      </m:e>
                    </m:d>
                    <m:r>
                      <a:rPr lang="en-US" altLang="zh-CN" sz="1600" i="1">
                        <a:latin typeface="Cambria Math" panose="02040503050406030204" pitchFamily="18" charset="0"/>
                      </a:rPr>
                      <m:t>&lt;0</m:t>
                    </m:r>
                    <m:r>
                      <a:rPr lang="zh-CN" altLang="en-US" sz="1600" i="1">
                        <a:latin typeface="Cambria Math" panose="02040503050406030204" pitchFamily="18" charset="0"/>
                      </a:rPr>
                      <m:t>，</m:t>
                    </m:r>
                    <m:r>
                      <a:rPr lang="zh-CN" altLang="en-US" sz="1600" i="1">
                        <a:latin typeface="Cambria Math" panose="02040503050406030204" pitchFamily="18" charset="0"/>
                      </a:rPr>
                      <m:t>那么</m:t>
                    </m:r>
                    <m:r>
                      <a:rPr lang="zh-CN" altLang="en-US" sz="1600" i="1">
                        <a:latin typeface="Cambria Math" panose="02040503050406030204" pitchFamily="18" charset="0"/>
                      </a:rPr>
                      <m:t>根就</m:t>
                    </m:r>
                    <m:r>
                      <a:rPr lang="zh-CN" altLang="en-US" sz="1600" i="1">
                        <a:latin typeface="Cambria Math" panose="02040503050406030204" pitchFamily="18" charset="0"/>
                      </a:rPr>
                      <m:t>应当</m:t>
                    </m:r>
                    <m:r>
                      <a:rPr lang="zh-CN" altLang="en-US" sz="1600" i="1">
                        <a:latin typeface="Cambria Math" panose="02040503050406030204" pitchFamily="18" charset="0"/>
                      </a:rPr>
                      <m:t>在</m:t>
                    </m:r>
                    <m:r>
                      <a:rPr lang="en-US" altLang="zh-CN" sz="1600" i="1">
                        <a:latin typeface="Cambria Math" panose="02040503050406030204" pitchFamily="18" charset="0"/>
                      </a:rPr>
                      <m:t>𝑐</m:t>
                    </m:r>
                    <m:r>
                      <a:rPr lang="zh-CN" altLang="en-US" sz="1600" i="1">
                        <a:latin typeface="Cambria Math" panose="02040503050406030204" pitchFamily="18" charset="0"/>
                      </a:rPr>
                      <m:t>和</m:t>
                    </m:r>
                    <m:r>
                      <a:rPr lang="en-US" altLang="zh-CN" sz="1600" i="1">
                        <a:latin typeface="Cambria Math" panose="02040503050406030204" pitchFamily="18" charset="0"/>
                      </a:rPr>
                      <m:t>𝑏</m:t>
                    </m:r>
                    <m:r>
                      <a:rPr lang="zh-CN" altLang="en-US" sz="1600" i="1">
                        <a:latin typeface="Cambria Math" panose="02040503050406030204" pitchFamily="18" charset="0"/>
                      </a:rPr>
                      <m:t>之间</m:t>
                    </m:r>
                    <m:r>
                      <a:rPr lang="zh-CN" altLang="en-US" sz="1600" i="1">
                        <a:latin typeface="Cambria Math" panose="02040503050406030204" pitchFamily="18" charset="0"/>
                      </a:rPr>
                      <m:t>，</m:t>
                    </m:r>
                    <m:r>
                      <a:rPr lang="zh-CN" altLang="en-US" sz="1600" i="1">
                        <a:latin typeface="Cambria Math" panose="02040503050406030204" pitchFamily="18" charset="0"/>
                      </a:rPr>
                      <m:t>否则</m:t>
                    </m:r>
                    <m:r>
                      <a:rPr lang="zh-CN" altLang="en-US" sz="1600" i="1">
                        <a:latin typeface="Cambria Math" panose="02040503050406030204" pitchFamily="18" charset="0"/>
                      </a:rPr>
                      <m:t>则在</m:t>
                    </m:r>
                    <m:r>
                      <a:rPr lang="en-US" altLang="zh-CN" sz="1600" i="1">
                        <a:latin typeface="Cambria Math" panose="02040503050406030204" pitchFamily="18" charset="0"/>
                      </a:rPr>
                      <m:t>𝑎</m:t>
                    </m:r>
                    <m:r>
                      <a:rPr lang="zh-CN" altLang="en-US" sz="1600" i="1">
                        <a:latin typeface="Cambria Math" panose="02040503050406030204" pitchFamily="18" charset="0"/>
                      </a:rPr>
                      <m:t>和</m:t>
                    </m:r>
                    <m:r>
                      <a:rPr lang="en-US" altLang="zh-CN" sz="1600" i="1">
                        <a:latin typeface="Cambria Math" panose="02040503050406030204" pitchFamily="18" charset="0"/>
                      </a:rPr>
                      <m:t>𝑐</m:t>
                    </m:r>
                    <m:r>
                      <a:rPr lang="zh-CN" altLang="en-US" sz="1600" i="1">
                        <a:latin typeface="Cambria Math" panose="02040503050406030204" pitchFamily="18" charset="0"/>
                      </a:rPr>
                      <m:t>之间</m:t>
                    </m:r>
                    <m:r>
                      <a:rPr lang="zh-CN" altLang="en-US" sz="1600" i="1">
                        <a:latin typeface="Cambria Math" panose="02040503050406030204" pitchFamily="18" charset="0"/>
                      </a:rPr>
                      <m:t>。</m:t>
                    </m:r>
                  </m:oMath>
                </a14:m>
                <a:endParaRPr lang="en-US" altLang="zh-CN" sz="1600" dirty="0"/>
              </a:p>
              <a:p>
                <a:pPr marL="342900" indent="-342900">
                  <a:buFont typeface="Arial" panose="020B0604020202020204" pitchFamily="34" charset="0"/>
                  <a:buChar char="•"/>
                </a:pPr>
                <a:r>
                  <a:rPr lang="zh-CN" altLang="en-US" sz="1600" dirty="0"/>
                  <a:t>在下一次估值中，</a:t>
                </a:r>
                <a:r>
                  <a:rPr lang="en-US" altLang="zh-CN" sz="1600" dirty="0"/>
                  <a:t>c</a:t>
                </a:r>
                <a:r>
                  <a:rPr lang="zh-CN" altLang="en-US" sz="1600" dirty="0"/>
                  <a:t>会替代或者</a:t>
                </a:r>
                <a:r>
                  <a:rPr lang="en-US" altLang="zh-CN" sz="1600" dirty="0"/>
                  <a:t>a</a:t>
                </a:r>
                <a:r>
                  <a:rPr lang="zh-CN" altLang="en-US" sz="1600" dirty="0"/>
                  <a:t>或者</a:t>
                </a:r>
                <a:r>
                  <a:rPr lang="en-US" altLang="zh-CN" sz="1600" dirty="0"/>
                  <a:t>b</a:t>
                </a:r>
                <a:r>
                  <a:rPr lang="zh-CN" altLang="en-US" sz="1600" dirty="0"/>
                  <a:t>，这样新的区间就变小了，二分法会重复上面的过程来决定下一个</a:t>
                </a:r>
                <a:r>
                  <a:rPr lang="en-US" altLang="zh-CN" sz="1600" dirty="0"/>
                  <a:t>c</a:t>
                </a:r>
                <a:r>
                  <a:rPr lang="zh-CN" altLang="en-US" sz="1600" dirty="0"/>
                  <a:t>的值。这个过程继续，直到收敛区间，找到根</a:t>
                </a:r>
                <a:r>
                  <a:rPr lang="zh-CN" altLang="en-US" sz="1600" dirty="0" smtClean="0"/>
                  <a:t>。</a:t>
                </a:r>
                <a:endParaRPr lang="en-US" altLang="zh-CN" sz="16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199" y="919240"/>
                <a:ext cx="7316787" cy="2907847"/>
              </a:xfrm>
              <a:prstGeom prst="rect">
                <a:avLst/>
              </a:prstGeom>
              <a:blipFill>
                <a:blip r:embed="rId2"/>
                <a:stretch>
                  <a:fillRect l="-250" t="-629" b="-14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二分法</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66" y="3657595"/>
            <a:ext cx="5282735" cy="2765926"/>
          </a:xfrm>
          <a:prstGeom prst="rect">
            <a:avLst/>
          </a:prstGeom>
        </p:spPr>
      </p:pic>
    </p:spTree>
    <p:extLst>
      <p:ext uri="{BB962C8B-B14F-4D97-AF65-F5344CB8AC3E}">
        <p14:creationId xmlns:p14="http://schemas.microsoft.com/office/powerpoint/2010/main" val="5239201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919240"/>
                <a:ext cx="7538166" cy="5909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1780" dirty="0"/>
                  <a:t>使用二分法的最大优势在于其能够保证收敛到某个根的近似，给定预先确定的容忍误差的水平以及最大迭代次数。需要注意的是，二分法不需要未知函数的导数信息。在某些连续函数中，导数可能是非常复杂甚至不能计算，那么这个时候对于这些非平滑的方程，二分法是非常有用的。</a:t>
                </a:r>
                <a:endParaRPr lang="en-US" altLang="zh-CN" sz="1780" dirty="0"/>
              </a:p>
              <a:p>
                <a:pPr marL="342900" indent="-342900">
                  <a:buFont typeface="Arial" panose="020B0604020202020204" pitchFamily="34" charset="0"/>
                  <a:buChar char="•"/>
                </a:pPr>
                <a:r>
                  <a:rPr lang="zh-CN" altLang="en-US" sz="1780" dirty="0"/>
                  <a:t>因为二分法不需要连续函数的导数信息，主要的一个弱点就是它会需要较多的计算时间，与其他的求根方法比较的时候。另外，因为二分法的搜寻边界在区间</a:t>
                </a:r>
                <a:r>
                  <a:rPr lang="en-US" altLang="zh-CN" sz="1780" dirty="0"/>
                  <a:t>a</a:t>
                </a:r>
                <a:r>
                  <a:rPr lang="zh-CN" altLang="en-US" sz="1780" dirty="0"/>
                  <a:t>和</a:t>
                </a:r>
                <a:r>
                  <a:rPr lang="en-US" altLang="zh-CN" sz="1780" dirty="0"/>
                  <a:t>b</a:t>
                </a:r>
                <a:r>
                  <a:rPr lang="zh-CN" altLang="en-US" sz="1780" dirty="0"/>
                  <a:t>中，那么需要一个好的近似保证根落在这个区域中。否则，可能得到错误的解。使用较大的</a:t>
                </a:r>
                <a:r>
                  <a:rPr lang="en-US" altLang="zh-CN" sz="1780" dirty="0"/>
                  <a:t>a</a:t>
                </a:r>
                <a:r>
                  <a:rPr lang="zh-CN" altLang="en-US" sz="1780" dirty="0"/>
                  <a:t>和</a:t>
                </a:r>
                <a:r>
                  <a:rPr lang="en-US" altLang="zh-CN" sz="1780" dirty="0"/>
                  <a:t>b</a:t>
                </a:r>
                <a:r>
                  <a:rPr lang="zh-CN" altLang="en-US" sz="1780" dirty="0"/>
                  <a:t>的范围会消耗更多的计算时间。</a:t>
                </a:r>
                <a:endParaRPr lang="en-US" altLang="zh-CN" sz="1780" dirty="0"/>
              </a:p>
              <a:p>
                <a:pPr marL="342900" indent="-342900">
                  <a:buFont typeface="Arial" panose="020B0604020202020204" pitchFamily="34" charset="0"/>
                  <a:buChar char="•"/>
                </a:pPr>
                <a:r>
                  <a:rPr lang="zh-CN" altLang="en-US" sz="1780" dirty="0"/>
                  <a:t>二分法被认为是稳定的，因为不需要事先估计收敛可能发生的值。通常，它会与其他方法共同使用，例如快速牛顿方法来快速收敛。</a:t>
                </a:r>
                <a:endParaRPr lang="en-US" altLang="zh-CN" sz="1780" dirty="0"/>
              </a:p>
              <a:p>
                <a:pPr marL="342900" indent="-342900">
                  <a:buFont typeface="Arial" panose="020B0604020202020204" pitchFamily="34" charset="0"/>
                  <a:buChar char="•"/>
                </a:pPr>
                <a:r>
                  <a:rPr lang="en-US" altLang="zh-CN" sz="1780" dirty="0"/>
                  <a:t>Again, we bounded the anonymous function lambda to the variable </a:t>
                </a:r>
                <a:r>
                  <a:rPr lang="en-US" altLang="zh-CN" sz="1780" i="1" dirty="0"/>
                  <a:t>y </a:t>
                </a:r>
                <a:r>
                  <a:rPr lang="en-US" altLang="zh-CN" sz="1780" dirty="0"/>
                  <a:t>with an input parameter x and attempted to solve the equation 3 2 25 </a:t>
                </a:r>
                <a:r>
                  <a:rPr lang="en-US" altLang="zh-CN" sz="1780" i="1" dirty="0"/>
                  <a:t>y xx</a:t>
                </a:r>
                <a:r>
                  <a:rPr lang="en-US" altLang="zh-CN" sz="1780" dirty="0"/>
                  <a:t>= + − as before in the interval between -5 to 5 to an accuracy of 0.00001 with a maximum iteration of </a:t>
                </a:r>
                <a:r>
                  <a:rPr lang="en-US" altLang="zh-CN" sz="1780" dirty="0"/>
                  <a:t>100</a:t>
                </a:r>
              </a:p>
              <a:p>
                <a:pPr marL="342900" indent="-342900">
                  <a:buFont typeface="Arial" panose="020B0604020202020204" pitchFamily="34" charset="0"/>
                  <a:buChar char="•"/>
                </a:pPr>
                <a:r>
                  <a:rPr lang="zh-CN" altLang="en-US" sz="1780" dirty="0"/>
                  <a:t>再一</a:t>
                </a:r>
                <a:r>
                  <a:rPr lang="zh-CN" altLang="en-US" sz="1780" dirty="0"/>
                  <a:t>次的，我们使用匿名函数来举例，这个时候的目标函数是</a:t>
                </a:r>
                <a14:m>
                  <m:oMath xmlns:m="http://schemas.openxmlformats.org/officeDocument/2006/math">
                    <m:r>
                      <a:rPr lang="en-US" altLang="zh-CN" sz="1780" i="1">
                        <a:latin typeface="Cambria Math" panose="02040503050406030204" pitchFamily="18" charset="0"/>
                      </a:rPr>
                      <m:t>𝑦</m:t>
                    </m:r>
                    <m:r>
                      <a:rPr lang="en-US" altLang="zh-CN" sz="1780" i="1">
                        <a:latin typeface="Cambria Math" panose="02040503050406030204" pitchFamily="18" charset="0"/>
                      </a:rPr>
                      <m:t>=</m:t>
                    </m:r>
                    <m:sSup>
                      <m:sSupPr>
                        <m:ctrlPr>
                          <a:rPr lang="en-US" altLang="zh-CN" sz="1780" i="1">
                            <a:latin typeface="Cambria Math" panose="02040503050406030204" pitchFamily="18" charset="0"/>
                          </a:rPr>
                        </m:ctrlPr>
                      </m:sSupPr>
                      <m:e>
                        <m:r>
                          <a:rPr lang="en-US" altLang="zh-CN" sz="1780" i="1">
                            <a:latin typeface="Cambria Math" panose="02040503050406030204" pitchFamily="18" charset="0"/>
                          </a:rPr>
                          <m:t>𝑥</m:t>
                        </m:r>
                      </m:e>
                      <m:sup>
                        <m:r>
                          <a:rPr lang="en-US" altLang="zh-CN" sz="1780" i="1">
                            <a:latin typeface="Cambria Math" panose="02040503050406030204" pitchFamily="18" charset="0"/>
                          </a:rPr>
                          <m:t>3</m:t>
                        </m:r>
                      </m:sup>
                    </m:sSup>
                    <m:r>
                      <a:rPr lang="en-US" altLang="zh-CN" sz="1780" i="1">
                        <a:latin typeface="Cambria Math" panose="02040503050406030204" pitchFamily="18" charset="0"/>
                      </a:rPr>
                      <m:t>+2</m:t>
                    </m:r>
                    <m:sSup>
                      <m:sSupPr>
                        <m:ctrlPr>
                          <a:rPr lang="en-US" altLang="zh-CN" sz="1780" i="1">
                            <a:latin typeface="Cambria Math" panose="02040503050406030204" pitchFamily="18" charset="0"/>
                          </a:rPr>
                        </m:ctrlPr>
                      </m:sSupPr>
                      <m:e>
                        <m:r>
                          <a:rPr lang="en-US" altLang="zh-CN" sz="1780" i="1">
                            <a:latin typeface="Cambria Math" panose="02040503050406030204" pitchFamily="18" charset="0"/>
                          </a:rPr>
                          <m:t>𝑥</m:t>
                        </m:r>
                      </m:e>
                      <m:sup>
                        <m:r>
                          <a:rPr lang="en-US" altLang="zh-CN" sz="1780" i="1">
                            <a:latin typeface="Cambria Math" panose="02040503050406030204" pitchFamily="18" charset="0"/>
                          </a:rPr>
                          <m:t>2</m:t>
                        </m:r>
                      </m:sup>
                    </m:sSup>
                    <m:r>
                      <a:rPr lang="en-US" altLang="zh-CN" sz="1780" i="1">
                        <a:latin typeface="Cambria Math" panose="02040503050406030204" pitchFamily="18" charset="0"/>
                      </a:rPr>
                      <m:t>−5</m:t>
                    </m:r>
                    <m:r>
                      <a:rPr lang="en-US" altLang="zh-CN" sz="1780">
                        <a:latin typeface="Cambria Math" panose="02040503050406030204" pitchFamily="18" charset="0"/>
                      </a:rPr>
                      <m:t>,</m:t>
                    </m:r>
                    <m:r>
                      <a:rPr lang="zh-CN" altLang="en-US" sz="1780" i="1">
                        <a:latin typeface="Cambria Math" panose="02040503050406030204" pitchFamily="18" charset="0"/>
                      </a:rPr>
                      <m:t>区间</m:t>
                    </m:r>
                    <m:r>
                      <a:rPr lang="zh-CN" altLang="en-US" sz="1780" i="1">
                        <a:latin typeface="Cambria Math" panose="02040503050406030204" pitchFamily="18" charset="0"/>
                      </a:rPr>
                      <m:t>在</m:t>
                    </m:r>
                    <m:r>
                      <a:rPr lang="en-US" altLang="zh-CN" sz="1780" i="1">
                        <a:latin typeface="Cambria Math" panose="02040503050406030204" pitchFamily="18" charset="0"/>
                      </a:rPr>
                      <m:t>−5</m:t>
                    </m:r>
                    <m:r>
                      <a:rPr lang="zh-CN" altLang="en-US" sz="1780" i="1">
                        <a:latin typeface="Cambria Math" panose="02040503050406030204" pitchFamily="18" charset="0"/>
                      </a:rPr>
                      <m:t>到</m:t>
                    </m:r>
                    <m:r>
                      <a:rPr lang="en-US" altLang="zh-CN" sz="1780" i="1">
                        <a:latin typeface="Cambria Math" panose="02040503050406030204" pitchFamily="18" charset="0"/>
                      </a:rPr>
                      <m:t>5</m:t>
                    </m:r>
                    <m:r>
                      <a:rPr lang="zh-CN" altLang="en-US" sz="1780" i="1">
                        <a:latin typeface="Cambria Math" panose="02040503050406030204" pitchFamily="18" charset="0"/>
                      </a:rPr>
                      <m:t>之间</m:t>
                    </m:r>
                    <m:r>
                      <a:rPr lang="zh-CN" altLang="en-US" sz="1780" i="1">
                        <a:latin typeface="Cambria Math" panose="02040503050406030204" pitchFamily="18" charset="0"/>
                      </a:rPr>
                      <m:t>，</m:t>
                    </m:r>
                  </m:oMath>
                </a14:m>
                <a:r>
                  <a:rPr lang="zh-CN" altLang="en-US" sz="1780" dirty="0"/>
                  <a:t>准确度为</a:t>
                </a:r>
                <a:r>
                  <a:rPr lang="en-US" altLang="zh-CN" sz="1780" dirty="0"/>
                  <a:t>0.00001</a:t>
                </a:r>
                <a:r>
                  <a:rPr lang="zh-CN" altLang="en-US" sz="1780" dirty="0"/>
                  <a:t>，最大迭代次数</a:t>
                </a:r>
                <a:r>
                  <a:rPr lang="en-US" altLang="zh-CN" sz="1780" dirty="0"/>
                  <a:t>100</a:t>
                </a:r>
                <a:r>
                  <a:rPr lang="zh-CN" altLang="en-US" sz="1780" dirty="0"/>
                  <a:t>。</a:t>
                </a:r>
                <a:endParaRPr lang="en-US" altLang="zh-CN" sz="1780" dirty="0"/>
              </a:p>
              <a:p>
                <a:pPr marL="342900" indent="-342900">
                  <a:buFont typeface="Arial" panose="020B0604020202020204" pitchFamily="34" charset="0"/>
                  <a:buChar char="•"/>
                </a:pPr>
                <a:r>
                  <a:rPr lang="zh-CN" altLang="en-US" sz="1780" dirty="0"/>
                  <a:t>结果我们可以发现相比于增量搜寻算法，二分法给出了更高的精确度，以及更少的迭代次数。</a:t>
                </a:r>
                <a:endParaRPr lang="zh-CN" altLang="en-US" sz="1780" dirty="0"/>
              </a:p>
              <a:p>
                <a:pPr marL="0" indent="0">
                  <a:buNone/>
                </a:pP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919240"/>
                <a:ext cx="7538166" cy="5909310"/>
              </a:xfrm>
              <a:prstGeom prst="rect">
                <a:avLst/>
              </a:prstGeom>
              <a:blipFill>
                <a:blip r:embed="rId2"/>
                <a:stretch>
                  <a:fillRect l="-485" t="-413" r="-3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二分法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6219186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919240"/>
                <a:ext cx="7538166" cy="5662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dirty="0"/>
                  <a:t>Newton</a:t>
                </a:r>
                <a:r>
                  <a:rPr lang="zh-CN" altLang="en-US" sz="2400" dirty="0"/>
                  <a:t>方法，也称为</a:t>
                </a:r>
                <a:r>
                  <a:rPr lang="en-US" altLang="zh-CN" sz="2400" dirty="0"/>
                  <a:t>Newton-Raphson</a:t>
                </a:r>
                <a:r>
                  <a:rPr lang="zh-CN" altLang="en-US" sz="2400" dirty="0"/>
                  <a:t>方法，使用一个迭代的过程来求根并利用函数的导数信息。导数被看做是一个求解线性问题的过程。函数</a:t>
                </a:r>
                <a14:m>
                  <m:oMath xmlns:m="http://schemas.openxmlformats.org/officeDocument/2006/math">
                    <m:r>
                      <a:rPr lang="en-US" altLang="zh-CN" sz="2400" i="1">
                        <a:latin typeface="Cambria Math" panose="02040503050406030204" pitchFamily="18" charset="0"/>
                      </a:rPr>
                      <m:t>𝑓</m:t>
                    </m:r>
                  </m:oMath>
                </a14:m>
                <a:r>
                  <a:rPr lang="zh-CN" altLang="en-US" sz="2400" dirty="0"/>
                  <a:t>的一阶导数</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𝑓</m:t>
                        </m:r>
                      </m:e>
                      <m:sup>
                        <m:r>
                          <a:rPr lang="en-US" altLang="zh-CN" sz="2400" i="1">
                            <a:latin typeface="Cambria Math" panose="02040503050406030204" pitchFamily="18" charset="0"/>
                          </a:rPr>
                          <m:t>′</m:t>
                        </m:r>
                      </m:sup>
                    </m:sSup>
                  </m:oMath>
                </a14:m>
                <a:r>
                  <a:rPr lang="zh-CN" altLang="en-US" sz="2400" dirty="0"/>
                  <a:t>代表了切线，对</a:t>
                </a:r>
                <a:r>
                  <a:rPr lang="en-US" altLang="zh-CN" sz="2400" dirty="0"/>
                  <a:t>x</a:t>
                </a:r>
                <a:r>
                  <a:rPr lang="zh-CN" altLang="en-US" sz="2400" dirty="0"/>
                  <a:t>近似的下一个值</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oMath>
                </a14:m>
                <a:r>
                  <a:rPr lang="zh-CN" altLang="en-US" sz="2400" dirty="0"/>
                  <a:t>定义如下：</a:t>
                </a:r>
                <a:endParaRPr lang="en-US" altLang="zh-CN" sz="24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𝑓</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𝑓</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den>
                      </m:f>
                    </m:oMath>
                  </m:oMathPara>
                </a14:m>
                <a:endParaRPr lang="en-US" altLang="zh-CN" sz="2400" dirty="0"/>
              </a:p>
              <a:p>
                <a:pPr marL="342900" indent="-342900">
                  <a:buFont typeface="Arial" panose="020B0604020202020204" pitchFamily="34" charset="0"/>
                  <a:buChar char="•"/>
                </a:pPr>
                <a:r>
                  <a:rPr lang="zh-CN" altLang="en-US" sz="2400" dirty="0"/>
                  <a:t>这里切线与</a:t>
                </a:r>
                <a:r>
                  <a:rPr lang="en-US" altLang="zh-CN" sz="2400" dirty="0"/>
                  <a:t>x</a:t>
                </a:r>
                <a:r>
                  <a:rPr lang="zh-CN" altLang="en-US" sz="2400" dirty="0"/>
                  <a:t>轴交于</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oMath>
                </a14:m>
                <a:r>
                  <a:rPr lang="zh-CN" altLang="en-US" sz="2400" dirty="0"/>
                  <a:t>，这会使得</a:t>
                </a:r>
                <a:r>
                  <a:rPr lang="en-US" altLang="zh-CN" sz="2400" dirty="0"/>
                  <a:t>y=0</a:t>
                </a:r>
                <a:r>
                  <a:rPr lang="zh-CN" altLang="en-US" sz="2400" dirty="0"/>
                  <a:t>，这个公式同样代表了关于</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oMath>
                </a14:m>
                <a:r>
                  <a:rPr lang="zh-CN" altLang="en-US" sz="2400" dirty="0"/>
                  <a:t>的一阶</a:t>
                </a:r>
                <a:r>
                  <a:rPr lang="en-US" altLang="zh-CN" sz="2400" dirty="0"/>
                  <a:t>Taylor</a:t>
                </a:r>
                <a:r>
                  <a:rPr lang="zh-CN" altLang="en-US" sz="2400" dirty="0"/>
                  <a:t>展开，满足这个新的点</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𝑥</m:t>
                    </m:r>
                  </m:oMath>
                </a14:m>
                <a:r>
                  <a:rPr lang="zh-CN" altLang="en-US" sz="2400" dirty="0"/>
                  <a:t>，求解下述方程：</a:t>
                </a:r>
                <a:endParaRPr lang="en-US" altLang="zh-CN" sz="2400" dirty="0"/>
              </a:p>
              <a:p>
                <a:pPr marL="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𝑓</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𝑥</m:t>
                          </m:r>
                        </m:e>
                      </m:d>
                      <m:r>
                        <a:rPr lang="en-US" altLang="zh-CN" sz="2400" i="1">
                          <a:latin typeface="Cambria Math" panose="02040503050406030204" pitchFamily="18" charset="0"/>
                          <a:ea typeface="Cambria Math" panose="02040503050406030204" pitchFamily="18" charset="0"/>
                        </a:rPr>
                        <m:t>=0</m:t>
                      </m:r>
                    </m:oMath>
                  </m:oMathPara>
                </a14:m>
                <a:endParaRPr lang="en-US" altLang="zh-CN" sz="2400" dirty="0"/>
              </a:p>
              <a:p>
                <a:pPr marL="342900" indent="-342900">
                  <a:buFont typeface="Arial" panose="020B0604020202020204" pitchFamily="34" charset="0"/>
                  <a:buChar char="•"/>
                </a:pPr>
                <a:r>
                  <a:rPr lang="zh-CN" altLang="en-US" sz="2400" dirty="0"/>
                  <a:t>这个过程会重复进行，</a:t>
                </a:r>
                <a:r>
                  <a:rPr lang="en-US" altLang="zh-CN" sz="2400" dirty="0"/>
                  <a:t>x</a:t>
                </a:r>
                <a:r>
                  <a:rPr lang="zh-CN" altLang="en-US" sz="2400" dirty="0"/>
                  <a:t>不断的取</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oMath>
                </a14:m>
                <a:r>
                  <a:rPr lang="zh-CN" altLang="en-US" sz="2400" dirty="0"/>
                  <a:t>的值直到最大的迭代次数完成，或者</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oMath>
                </a14:m>
                <a:r>
                  <a:rPr lang="zh-CN" altLang="en-US" sz="2400" dirty="0"/>
                  <a:t>与</a:t>
                </a:r>
                <a:r>
                  <a:rPr lang="en-US" altLang="zh-CN" sz="2400" dirty="0"/>
                  <a:t>x</a:t>
                </a:r>
                <a:r>
                  <a:rPr lang="zh-CN" altLang="en-US" sz="2400" dirty="0"/>
                  <a:t>之间的绝对差异在某种可接受的准确性水平以内。</a:t>
                </a:r>
                <a:endParaRPr lang="en-US" altLang="zh-CN" sz="2400" dirty="0"/>
              </a:p>
              <a:p>
                <a:pPr marL="342900" indent="-342900">
                  <a:buFont typeface="Arial" panose="020B0604020202020204" pitchFamily="34" charset="0"/>
                  <a:buChar char="•"/>
                </a:pPr>
                <a:r>
                  <a:rPr lang="zh-CN" altLang="en-US" sz="2400" dirty="0"/>
                  <a:t>为了计算</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r>
                      <a:rPr lang="zh-CN" altLang="en-US" sz="2400" i="1">
                        <a:latin typeface="Cambria Math" panose="02040503050406030204" pitchFamily="18" charset="0"/>
                      </a:rPr>
                      <m:t>和</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𝑓</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oMath>
                </a14:m>
                <a:r>
                  <a:rPr lang="zh-CN" altLang="en-US" sz="2400" dirty="0"/>
                  <a:t>，我们需要一个估计值，收敛的速度是</a:t>
                </a:r>
                <a:r>
                  <a:rPr lang="en-US" altLang="zh-CN" sz="2400" dirty="0"/>
                  <a:t>quadratic</a:t>
                </a:r>
                <a:r>
                  <a:rPr lang="zh-CN" altLang="en-US" sz="2400" dirty="0"/>
                  <a:t>的，可以最为快速的得到根</a:t>
                </a:r>
                <a:r>
                  <a:rPr lang="zh-CN" altLang="en-US" sz="2400" dirty="0" smtClean="0"/>
                  <a:t>。</a:t>
                </a:r>
                <a:endParaRPr lang="zh-CN" altLang="en-US" sz="24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919240"/>
                <a:ext cx="7538166" cy="5662640"/>
              </a:xfrm>
              <a:prstGeom prst="rect">
                <a:avLst/>
              </a:prstGeom>
              <a:blipFill>
                <a:blip r:embed="rId2"/>
                <a:stretch>
                  <a:fillRect l="-1133" t="-1184" r="-1214" b="-1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Newton</a:t>
            </a:r>
            <a:r>
              <a:rPr lang="zh-CN" altLang="en-US" sz="2400" dirty="0"/>
              <a:t>方法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478984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919240"/>
                <a:ext cx="3657602" cy="56323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dirty="0"/>
                  <a:t>Newton</a:t>
                </a:r>
                <a:r>
                  <a:rPr lang="zh-CN" altLang="en-US" dirty="0"/>
                  <a:t>方法的弱点在于它不能保证问题全局的收敛。这样一种情形出现在函数包含多于一个根的时候，或者是算法达到了局部极值但是不能进行下一步的计算。因为这个方法需要输入函数导数的知识，那么需要输入函数是可微的。但是，在很多情形中，不太可能导出某个函数的导数，也可能不是那么容易计算。</a:t>
                </a:r>
                <a:endParaRPr lang="en-US" altLang="zh-CN" dirty="0"/>
              </a:p>
              <a:p>
                <a:pPr marL="342900" indent="-342900">
                  <a:buFont typeface="Arial" panose="020B0604020202020204" pitchFamily="34" charset="0"/>
                  <a:buChar char="•"/>
                </a:pPr>
                <a:r>
                  <a:rPr lang="zh-CN" altLang="en-US" dirty="0" smtClean="0"/>
                  <a:t>显示</a:t>
                </a:r>
                <a:r>
                  <a:rPr lang="zh-CN" altLang="en-US" dirty="0"/>
                  <a:t>了</a:t>
                </a:r>
                <a:r>
                  <a:rPr lang="en-US" altLang="zh-CN" dirty="0"/>
                  <a:t>Newton</a:t>
                </a:r>
                <a:r>
                  <a:rPr lang="zh-CN" altLang="en-US" dirty="0"/>
                  <a:t>方法的实现，</a:t>
                </a:r>
                <a:r>
                  <a:rPr lang="en-US" altLang="zh-CN" dirty="0"/>
                  <a:t>x</a:t>
                </a:r>
                <a:r>
                  <a:rPr lang="zh-CN" altLang="en-US" dirty="0"/>
                  <a:t>的初值取</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oMath>
                </a14:m>
                <a:r>
                  <a:rPr lang="zh-CN" altLang="en-US" dirty="0"/>
                  <a:t>，计算</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r>
                      <a:rPr lang="zh-CN" altLang="en-US" i="1">
                        <a:latin typeface="Cambria Math" panose="02040503050406030204" pitchFamily="18" charset="0"/>
                      </a:rPr>
                      <m:t>的</m:t>
                    </m:r>
                  </m:oMath>
                </a14:m>
                <a:r>
                  <a:rPr lang="zh-CN" altLang="en-US" dirty="0"/>
                  <a:t>导数，这是与</a:t>
                </a:r>
                <a:r>
                  <a:rPr lang="en-US" altLang="zh-CN" dirty="0"/>
                  <a:t>x</a:t>
                </a:r>
                <a:r>
                  <a:rPr lang="zh-CN" altLang="en-US" dirty="0"/>
                  <a:t>轴相交于</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oMath>
                </a14:m>
                <a:r>
                  <a:rPr lang="zh-CN" altLang="en-US" dirty="0"/>
                  <a:t>的切线。这个迭代过程一直重复，计算点</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3</m:t>
                        </m:r>
                      </m:sub>
                    </m:sSub>
                    <m:r>
                      <a:rPr lang="zh-CN" altLang="en-US" i="1">
                        <a:latin typeface="Cambria Math" panose="02040503050406030204" pitchFamily="18" charset="0"/>
                      </a:rPr>
                      <m:t>等等</m:t>
                    </m:r>
                  </m:oMath>
                </a14:m>
                <a:r>
                  <a:rPr lang="zh-CN" altLang="en-US" dirty="0"/>
                  <a:t>的导数。</a:t>
                </a:r>
                <a:endParaRPr lang="en-US" altLang="zh-CN" dirty="0"/>
              </a:p>
              <a:p>
                <a:pPr marL="342900" indent="-342900">
                  <a:buFont typeface="Arial" panose="020B0604020202020204" pitchFamily="34" charset="0"/>
                  <a:buChar char="•"/>
                </a:pPr>
                <a:r>
                  <a:rPr lang="zh-CN" altLang="en-US" dirty="0"/>
                  <a:t>我们使用相同的例子来运用</a:t>
                </a:r>
                <a:r>
                  <a:rPr lang="en-US" altLang="zh-CN" dirty="0"/>
                  <a:t>Newton</a:t>
                </a:r>
                <a:r>
                  <a:rPr lang="zh-CN" altLang="en-US" dirty="0"/>
                  <a:t>方法计算。这样可以看到使用</a:t>
                </a:r>
                <a:r>
                  <a:rPr lang="en-US" altLang="zh-CN" dirty="0"/>
                  <a:t>Newton</a:t>
                </a:r>
                <a:r>
                  <a:rPr lang="zh-CN" altLang="en-US" dirty="0"/>
                  <a:t>方法的迭代次数更少。</a:t>
                </a:r>
                <a:endParaRPr lang="zh-CN" altLang="en-US"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919240"/>
                <a:ext cx="3657602" cy="5632311"/>
              </a:xfrm>
              <a:prstGeom prst="rect">
                <a:avLst/>
              </a:prstGeom>
              <a:blipFill>
                <a:blip r:embed="rId2"/>
                <a:stretch>
                  <a:fillRect l="-1167" t="-866" r="-333" b="-5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Newton</a:t>
            </a:r>
            <a:r>
              <a:rPr lang="zh-CN" altLang="en-US" sz="2400" dirty="0"/>
              <a:t>方法</a:t>
            </a:r>
            <a:endParaRPr lang="zh-CN" altLang="en-US" sz="2400" b="1" dirty="0">
              <a:solidFill>
                <a:schemeClr val="bg1"/>
              </a:solidFill>
              <a:latin typeface="微软雅黑" pitchFamily="34" charset="-122"/>
              <a:ea typeface="微软雅黑" pitchFamily="34" charset="-122"/>
            </a:endParaRPr>
          </a:p>
        </p:txBody>
      </p:sp>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449" y="1143060"/>
            <a:ext cx="3886862" cy="4876672"/>
          </a:xfrm>
          <a:prstGeom prst="rect">
            <a:avLst/>
          </a:prstGeom>
        </p:spPr>
      </p:pic>
    </p:spTree>
    <p:extLst>
      <p:ext uri="{BB962C8B-B14F-4D97-AF65-F5344CB8AC3E}">
        <p14:creationId xmlns:p14="http://schemas.microsoft.com/office/powerpoint/2010/main" val="12171319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919240"/>
                <a:ext cx="3809998" cy="5851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en-US" altLang="zh-CN" sz="1600" dirty="0"/>
                  <a:t>Secant</a:t>
                </a:r>
                <a:r>
                  <a:rPr lang="zh-CN" altLang="en-US" sz="1600" dirty="0"/>
                  <a:t>方法使用割线来寻找根。所谓割线，指的是连接曲线上两点的直线。在</a:t>
                </a:r>
                <a:r>
                  <a:rPr lang="en-US" altLang="zh-CN" sz="1600" dirty="0"/>
                  <a:t>secant</a:t>
                </a:r>
                <a:r>
                  <a:rPr lang="zh-CN" altLang="en-US" sz="1600" dirty="0"/>
                  <a:t>方法中应当绘制连续函数上两点之间的线，这样它可以扩展并与</a:t>
                </a:r>
                <a:r>
                  <a:rPr lang="en-US" altLang="zh-CN" sz="1600" dirty="0"/>
                  <a:t>x</a:t>
                </a:r>
                <a:r>
                  <a:rPr lang="zh-CN" altLang="en-US" sz="1600" dirty="0"/>
                  <a:t>轴相交。这个方法可以被看做是</a:t>
                </a:r>
                <a:r>
                  <a:rPr lang="en-US" altLang="zh-CN" sz="1600" dirty="0"/>
                  <a:t>Quasi-Newton</a:t>
                </a:r>
                <a:r>
                  <a:rPr lang="zh-CN" altLang="en-US" sz="1600" dirty="0"/>
                  <a:t>方法。通过连续的做出这些割线，函数的根可以被近似。</a:t>
                </a:r>
                <a:endParaRPr lang="en-US" altLang="zh-CN" sz="1600" dirty="0"/>
              </a:p>
              <a:p>
                <a:pPr marL="285750" indent="-285750">
                  <a:buFont typeface="Arial" panose="020B0604020202020204" pitchFamily="34" charset="0"/>
                  <a:buChar char="•"/>
                </a:pPr>
                <a:r>
                  <a:rPr lang="zh-CN" altLang="en-US" sz="1600" dirty="0"/>
                  <a:t>割线方法可以显示为右图，首先初始估计两个</a:t>
                </a:r>
                <a:r>
                  <a:rPr lang="en-US" altLang="zh-CN" sz="1600" dirty="0"/>
                  <a:t>x</a:t>
                </a:r>
                <a:r>
                  <a:rPr lang="zh-CN" altLang="en-US" sz="1600" dirty="0"/>
                  <a:t>轴的值分别为</a:t>
                </a:r>
                <a:r>
                  <a:rPr lang="en-US" altLang="zh-CN" sz="1600" dirty="0"/>
                  <a:t>a</a:t>
                </a:r>
                <a:r>
                  <a:rPr lang="zh-CN" altLang="en-US" sz="1600" dirty="0"/>
                  <a:t>和</a:t>
                </a:r>
                <a:r>
                  <a:rPr lang="en-US" altLang="zh-CN" sz="1600" dirty="0"/>
                  <a:t>b</a:t>
                </a:r>
                <a:r>
                  <a:rPr lang="zh-CN" altLang="en-US" sz="1600" dirty="0"/>
                  <a:t>，用来求解</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e>
                    </m:d>
                    <m:r>
                      <a:rPr lang="zh-CN" altLang="en-US" sz="1600" i="1">
                        <a:latin typeface="Cambria Math" panose="02040503050406030204" pitchFamily="18" charset="0"/>
                      </a:rPr>
                      <m:t>和</m:t>
                    </m:r>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𝑏</m:t>
                        </m:r>
                      </m:e>
                    </m:d>
                  </m:oMath>
                </a14:m>
                <a:r>
                  <a:rPr lang="zh-CN" altLang="en-US" sz="1600" dirty="0"/>
                  <a:t>，从</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𝑏</m:t>
                        </m:r>
                      </m:e>
                    </m:d>
                  </m:oMath>
                </a14:m>
                <a:r>
                  <a:rPr lang="zh-CN" altLang="en-US" sz="1600" dirty="0"/>
                  <a:t>做到</a:t>
                </a:r>
                <a14:m>
                  <m:oMath xmlns:m="http://schemas.openxmlformats.org/officeDocument/2006/math">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e>
                    </m:d>
                  </m:oMath>
                </a14:m>
                <a:r>
                  <a:rPr lang="zh-CN" altLang="en-US" sz="1600" dirty="0"/>
                  <a:t>的一条割线与</a:t>
                </a:r>
                <a:r>
                  <a:rPr lang="en-US" altLang="zh-CN" sz="1600" dirty="0"/>
                  <a:t>x</a:t>
                </a:r>
                <a:r>
                  <a:rPr lang="zh-CN" altLang="en-US" sz="1600" dirty="0"/>
                  <a:t>轴相交于</a:t>
                </a:r>
                <a:r>
                  <a:rPr lang="en-US" altLang="zh-CN" sz="1600" dirty="0"/>
                  <a:t>c</a:t>
                </a:r>
                <a:r>
                  <a:rPr lang="zh-CN" altLang="en-US" sz="1600" dirty="0"/>
                  <a:t>，满足</a:t>
                </a:r>
                <a:endParaRPr lang="en-US" altLang="zh-CN" sz="1600" dirty="0"/>
              </a:p>
              <a:p>
                <a:pPr marL="0" indent="0">
                  <a:buNone/>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𝑦</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𝑏</m:t>
                              </m:r>
                            </m:e>
                          </m:d>
                          <m:r>
                            <a:rPr lang="en-US" altLang="zh-CN" sz="1600" i="1">
                              <a:latin typeface="Cambria Math" panose="02040503050406030204" pitchFamily="18" charset="0"/>
                            </a:rPr>
                            <m:t>−</m:t>
                          </m:r>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e>
                          </m:d>
                        </m:num>
                        <m:den>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𝑎</m:t>
                          </m:r>
                        </m:den>
                      </m:f>
                      <m:d>
                        <m:dPr>
                          <m:ctrlPr>
                            <a:rPr lang="en-US" altLang="zh-CN" sz="1600" i="1">
                              <a:latin typeface="Cambria Math" panose="02040503050406030204" pitchFamily="18" charset="0"/>
                            </a:rPr>
                          </m:ctrlPr>
                        </m:dPr>
                        <m:e>
                          <m:r>
                            <a:rPr lang="en-US" altLang="zh-CN" sz="1600" i="1">
                              <a:latin typeface="Cambria Math" panose="02040503050406030204" pitchFamily="18" charset="0"/>
                            </a:rPr>
                            <m:t>𝑐</m:t>
                          </m:r>
                          <m:r>
                            <a:rPr lang="en-US" altLang="zh-CN" sz="1600" i="1">
                              <a:latin typeface="Cambria Math" panose="02040503050406030204" pitchFamily="18" charset="0"/>
                            </a:rPr>
                            <m:t>−</m:t>
                          </m:r>
                          <m:r>
                            <a:rPr lang="en-US" altLang="zh-CN" sz="1600" i="1">
                              <a:latin typeface="Cambria Math" panose="02040503050406030204" pitchFamily="18" charset="0"/>
                            </a:rPr>
                            <m:t>𝑏</m:t>
                          </m:r>
                        </m:e>
                      </m:d>
                      <m:r>
                        <a:rPr lang="en-US" altLang="zh-CN" sz="1600" i="1">
                          <a:latin typeface="Cambria Math" panose="02040503050406030204" pitchFamily="18" charset="0"/>
                        </a:rPr>
                        <m:t>+</m:t>
                      </m:r>
                      <m:r>
                        <a:rPr lang="en-US" altLang="zh-CN" sz="1600" i="1">
                          <a:latin typeface="Cambria Math" panose="02040503050406030204" pitchFamily="18" charset="0"/>
                        </a:rPr>
                        <m:t>𝑓</m:t>
                      </m:r>
                      <m:r>
                        <a:rPr lang="en-US" altLang="zh-CN" sz="1600" i="1">
                          <a:latin typeface="Cambria Math" panose="02040503050406030204" pitchFamily="18" charset="0"/>
                        </a:rPr>
                        <m:t>(</m:t>
                      </m:r>
                      <m:r>
                        <a:rPr lang="en-US" altLang="zh-CN" sz="1600" i="1">
                          <a:latin typeface="Cambria Math" panose="02040503050406030204" pitchFamily="18" charset="0"/>
                        </a:rPr>
                        <m:t>𝑏</m:t>
                      </m:r>
                      <m:r>
                        <a:rPr lang="en-US" altLang="zh-CN" sz="1600" i="1">
                          <a:latin typeface="Cambria Math" panose="02040503050406030204" pitchFamily="18" charset="0"/>
                        </a:rPr>
                        <m:t>)</m:t>
                      </m:r>
                    </m:oMath>
                  </m:oMathPara>
                </a14:m>
                <a:endParaRPr lang="en-US" altLang="zh-CN" sz="1600" dirty="0"/>
              </a:p>
              <a:p>
                <a:pPr marL="285750" indent="-285750">
                  <a:buFont typeface="Arial" panose="020B0604020202020204" pitchFamily="34" charset="0"/>
                  <a:buChar char="•"/>
                </a:pPr>
                <a:r>
                  <a:rPr lang="zh-CN" altLang="en-US" sz="1600" dirty="0"/>
                  <a:t>因此解</a:t>
                </a:r>
                <a:r>
                  <a:rPr lang="en-US" altLang="zh-CN" sz="1600" dirty="0"/>
                  <a:t>c</a:t>
                </a:r>
                <a:r>
                  <a:rPr lang="zh-CN" altLang="en-US" sz="1600" dirty="0"/>
                  <a:t>就可以表示为：</a:t>
                </a:r>
                <a:endParaRPr lang="en-US" altLang="zh-CN" sz="1600" dirty="0"/>
              </a:p>
              <a:p>
                <a:pPr marL="0" indent="0">
                  <a:buNone/>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𝑐</m:t>
                      </m:r>
                      <m:r>
                        <a:rPr lang="en-US" altLang="zh-CN" sz="1600" i="1">
                          <a:latin typeface="Cambria Math" panose="02040503050406030204" pitchFamily="18" charset="0"/>
                        </a:rPr>
                        <m:t>=</m:t>
                      </m:r>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𝑓</m:t>
                      </m:r>
                      <m:r>
                        <a:rPr lang="en-US" altLang="zh-CN" sz="1600" i="1">
                          <a:latin typeface="Cambria Math" panose="02040503050406030204" pitchFamily="18" charset="0"/>
                        </a:rPr>
                        <m:t>(</m:t>
                      </m:r>
                      <m:r>
                        <a:rPr lang="en-US" altLang="zh-CN" sz="1600" i="1">
                          <a:latin typeface="Cambria Math" panose="02040503050406030204" pitchFamily="18" charset="0"/>
                        </a:rPr>
                        <m:t>𝑏</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𝑎</m:t>
                          </m:r>
                        </m:num>
                        <m:den>
                          <m:r>
                            <a:rPr lang="en-US" altLang="zh-CN" sz="1600" i="1">
                              <a:latin typeface="Cambria Math" panose="02040503050406030204" pitchFamily="18" charset="0"/>
                            </a:rPr>
                            <m:t>𝑓</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𝑏</m:t>
                              </m:r>
                            </m:e>
                          </m:d>
                          <m:r>
                            <a:rPr lang="en-US" altLang="zh-CN" sz="1600" i="1">
                              <a:latin typeface="Cambria Math" panose="02040503050406030204" pitchFamily="18" charset="0"/>
                            </a:rPr>
                            <m:t>−</m:t>
                          </m:r>
                          <m:r>
                            <a:rPr lang="en-US" altLang="zh-CN" sz="1600" i="1">
                              <a:latin typeface="Cambria Math" panose="02040503050406030204" pitchFamily="18" charset="0"/>
                            </a:rPr>
                            <m:t>𝑓</m:t>
                          </m:r>
                          <m:r>
                            <a:rPr lang="en-US" altLang="zh-CN" sz="1600" i="1">
                              <a:latin typeface="Cambria Math" panose="02040503050406030204" pitchFamily="18" charset="0"/>
                            </a:rPr>
                            <m:t>(</m:t>
                          </m:r>
                          <m:r>
                            <a:rPr lang="en-US" altLang="zh-CN" sz="1600" i="1">
                              <a:latin typeface="Cambria Math" panose="02040503050406030204" pitchFamily="18" charset="0"/>
                            </a:rPr>
                            <m:t>𝑎</m:t>
                          </m:r>
                          <m:r>
                            <a:rPr lang="en-US" altLang="zh-CN" sz="1600" i="1">
                              <a:latin typeface="Cambria Math" panose="02040503050406030204" pitchFamily="18" charset="0"/>
                            </a:rPr>
                            <m:t>)</m:t>
                          </m:r>
                        </m:den>
                      </m:f>
                    </m:oMath>
                  </m:oMathPara>
                </a14:m>
                <a:endParaRPr lang="en-US" altLang="zh-CN" sz="1600" dirty="0"/>
              </a:p>
              <a:p>
                <a:r>
                  <a:rPr lang="zh-CN" altLang="en-US" sz="1600" dirty="0"/>
                  <a:t>在下一次迭代中，</a:t>
                </a:r>
                <a:r>
                  <a:rPr lang="en-US" altLang="zh-CN" sz="1600" dirty="0"/>
                  <a:t>a</a:t>
                </a:r>
                <a:r>
                  <a:rPr lang="zh-CN" altLang="en-US" sz="1600" dirty="0"/>
                  <a:t>和</a:t>
                </a:r>
                <a:r>
                  <a:rPr lang="en-US" altLang="zh-CN" sz="1600" dirty="0"/>
                  <a:t>b</a:t>
                </a:r>
                <a:r>
                  <a:rPr lang="zh-CN" altLang="en-US" sz="1600" dirty="0"/>
                  <a:t>的值分别取为</a:t>
                </a:r>
                <a:r>
                  <a:rPr lang="en-US" altLang="zh-CN" sz="1600" dirty="0"/>
                  <a:t>b</a:t>
                </a:r>
                <a:r>
                  <a:rPr lang="zh-CN" altLang="en-US" sz="1600" dirty="0"/>
                  <a:t>和</a:t>
                </a:r>
                <a:r>
                  <a:rPr lang="en-US" altLang="zh-CN" sz="1600" dirty="0"/>
                  <a:t>c</a:t>
                </a:r>
                <a:r>
                  <a:rPr lang="zh-CN" altLang="en-US" sz="1600" dirty="0"/>
                  <a:t>，方法会重复做割线，</a:t>
                </a:r>
                <a:r>
                  <a:rPr lang="en-US" altLang="zh-CN" sz="1600" dirty="0"/>
                  <a:t>x</a:t>
                </a:r>
                <a:r>
                  <a:rPr lang="zh-CN" altLang="en-US" sz="1600" dirty="0"/>
                  <a:t>轴的取值分别为</a:t>
                </a:r>
                <a:r>
                  <a:rPr lang="en-US" altLang="zh-CN" sz="1600" dirty="0"/>
                  <a:t>a</a:t>
                </a:r>
                <a:r>
                  <a:rPr lang="zh-CN" altLang="en-US" sz="1600" dirty="0"/>
                  <a:t>和</a:t>
                </a:r>
                <a:r>
                  <a:rPr lang="en-US" altLang="zh-CN" sz="1600" dirty="0"/>
                  <a:t>b</a:t>
                </a:r>
                <a:r>
                  <a:rPr lang="zh-CN" altLang="en-US" sz="1600" dirty="0"/>
                  <a:t>，</a:t>
                </a:r>
                <a:r>
                  <a:rPr lang="en-US" altLang="zh-CN" sz="1600" dirty="0"/>
                  <a:t>b</a:t>
                </a:r>
                <a:r>
                  <a:rPr lang="zh-CN" altLang="en-US" sz="1600" dirty="0"/>
                  <a:t>和</a:t>
                </a:r>
                <a:r>
                  <a:rPr lang="en-US" altLang="zh-CN" sz="1600" dirty="0"/>
                  <a:t>c</a:t>
                </a:r>
                <a:r>
                  <a:rPr lang="zh-CN" altLang="en-US" sz="1600" dirty="0"/>
                  <a:t>，</a:t>
                </a:r>
                <a:r>
                  <a:rPr lang="en-US" altLang="zh-CN" sz="1600" dirty="0"/>
                  <a:t>c</a:t>
                </a:r>
                <a:r>
                  <a:rPr lang="zh-CN" altLang="en-US" sz="1600" dirty="0"/>
                  <a:t>和</a:t>
                </a:r>
                <a:r>
                  <a:rPr lang="en-US" altLang="zh-CN" sz="1600" dirty="0"/>
                  <a:t>d</a:t>
                </a:r>
                <a:r>
                  <a:rPr lang="zh-CN" altLang="en-US" sz="1600" dirty="0"/>
                  <a:t>等等。求解终止的条件是当最大迭代次数达到时，或者</a:t>
                </a:r>
                <a:r>
                  <a:rPr lang="en-US" altLang="zh-CN" sz="1600" dirty="0"/>
                  <a:t>b</a:t>
                </a:r>
                <a:r>
                  <a:rPr lang="zh-CN" altLang="en-US" sz="1600" dirty="0"/>
                  <a:t>和</a:t>
                </a:r>
                <a:r>
                  <a:rPr lang="en-US" altLang="zh-CN" sz="1600" dirty="0"/>
                  <a:t>c</a:t>
                </a:r>
                <a:r>
                  <a:rPr lang="zh-CN" altLang="en-US" sz="1600" dirty="0"/>
                  <a:t>之间的差距达到某种容忍度水平以下，如图所示。</a:t>
                </a:r>
                <a:endParaRPr lang="en-US" altLang="zh-CN" sz="1600" dirty="0"/>
              </a:p>
              <a:p>
                <a:pPr marL="0" indent="0">
                  <a:buNone/>
                </a:pP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919240"/>
                <a:ext cx="3809998" cy="5851923"/>
              </a:xfrm>
              <a:prstGeom prst="rect">
                <a:avLst/>
              </a:prstGeom>
              <a:blipFill>
                <a:blip r:embed="rId2"/>
                <a:stretch>
                  <a:fillRect l="-962" t="-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Secant</a:t>
            </a:r>
            <a:r>
              <a:rPr lang="zh-CN" altLang="en-US" sz="2400" dirty="0"/>
              <a:t>方法</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260" y="1143060"/>
            <a:ext cx="3561630" cy="4620270"/>
          </a:xfrm>
          <a:prstGeom prst="rect">
            <a:avLst/>
          </a:prstGeom>
        </p:spPr>
      </p:pic>
    </p:spTree>
    <p:extLst>
      <p:ext uri="{BB962C8B-B14F-4D97-AF65-F5344CB8AC3E}">
        <p14:creationId xmlns:p14="http://schemas.microsoft.com/office/powerpoint/2010/main" val="176501044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919240"/>
            <a:ext cx="716271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200" dirty="0"/>
              <a:t>割线方法的收敛速度考虑为是超线性的（</a:t>
            </a:r>
            <a:r>
              <a:rPr lang="en-US" altLang="zh-CN" sz="2200" dirty="0" err="1"/>
              <a:t>superlinear</a:t>
            </a:r>
            <a:r>
              <a:rPr lang="zh-CN" altLang="en-US" sz="2200" dirty="0"/>
              <a:t>）。割线方法收敛会显著快于二分法，比</a:t>
            </a:r>
            <a:r>
              <a:rPr lang="en-US" altLang="zh-CN" sz="2200" dirty="0"/>
              <a:t>Newton</a:t>
            </a:r>
            <a:r>
              <a:rPr lang="zh-CN" altLang="en-US" sz="2200" dirty="0"/>
              <a:t>方法要慢。在</a:t>
            </a:r>
            <a:r>
              <a:rPr lang="en-US" altLang="zh-CN" sz="2200" dirty="0"/>
              <a:t>Newton</a:t>
            </a:r>
            <a:r>
              <a:rPr lang="zh-CN" altLang="en-US" sz="2200" dirty="0"/>
              <a:t>方法中，浮点数的操作比割线方法要多花费一倍的时间，以内要计算函数和导数值。因为割线方法仅仅在每一步需要计算函数值，那么绝对时间上要更快一些。</a:t>
            </a:r>
            <a:endParaRPr lang="en-US" altLang="zh-CN" sz="2200" dirty="0"/>
          </a:p>
          <a:p>
            <a:pPr marL="342900" indent="-342900">
              <a:buFont typeface="Arial" panose="020B0604020202020204" pitchFamily="34" charset="0"/>
              <a:buChar char="•"/>
            </a:pPr>
            <a:r>
              <a:rPr lang="zh-CN" altLang="en-US" sz="2200" dirty="0"/>
              <a:t>在割线方法中，需要对初始值的估计接近于根，否则并不能够保证能够收敛到解。</a:t>
            </a:r>
            <a:endParaRPr lang="en-US" altLang="zh-CN" sz="2200" dirty="0"/>
          </a:p>
          <a:p>
            <a:pPr marL="342900" indent="-342900">
              <a:buFont typeface="Arial" panose="020B0604020202020204" pitchFamily="34" charset="0"/>
              <a:buChar char="•"/>
            </a:pPr>
            <a:r>
              <a:rPr lang="zh-CN" altLang="en-US" sz="2200" dirty="0"/>
              <a:t>使用相同的非线性函数举例，并计算割线方法的结果。</a:t>
            </a:r>
            <a:endParaRPr lang="en-US" altLang="zh-CN" sz="2200" dirty="0"/>
          </a:p>
          <a:p>
            <a:r>
              <a:rPr lang="zh-CN" altLang="en-US" sz="2200" dirty="0"/>
              <a:t>虽然所有之前的求根方法得到非常相近的结果，割线方法的迭代次数要少于二分法，但是多于</a:t>
            </a:r>
            <a:r>
              <a:rPr lang="en-US" altLang="zh-CN" sz="2200" dirty="0"/>
              <a:t>Newton</a:t>
            </a:r>
            <a:r>
              <a:rPr lang="zh-CN" altLang="en-US" sz="2200" dirty="0"/>
              <a:t>方法。</a:t>
            </a:r>
          </a:p>
          <a:p>
            <a:pPr marL="0" indent="0">
              <a:buNone/>
            </a:pPr>
            <a:endParaRPr lang="zh-CN" altLang="en-US" sz="22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a:t>Secant</a:t>
            </a:r>
            <a:r>
              <a:rPr lang="zh-CN" altLang="en-US" sz="2400" dirty="0"/>
              <a:t>方法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5797740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919240"/>
            <a:ext cx="716271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400" dirty="0"/>
              <a:t>在实际应用中结合之前所有的求根算法是完全可能的。例如，你可以使用下面的实现方法：</a:t>
            </a:r>
            <a:r>
              <a:rPr lang="en-US" altLang="zh-CN" sz="2400" dirty="0"/>
              <a:t> </a:t>
            </a:r>
          </a:p>
          <a:p>
            <a:pPr marL="800100" lvl="1" indent="-342900">
              <a:buFont typeface="Arial" panose="020B0604020202020204" pitchFamily="34" charset="0"/>
              <a:buChar char="•"/>
            </a:pPr>
            <a:r>
              <a:rPr lang="zh-CN" altLang="en-US" sz="2400" dirty="0"/>
              <a:t>使用快速的割线方法使问题收敛到某种预先设定的误差容忍水平或者是达到最大数量的迭代。</a:t>
            </a:r>
            <a:endParaRPr lang="en-US" altLang="zh-CN" sz="2400" dirty="0"/>
          </a:p>
          <a:p>
            <a:pPr marL="800100" lvl="1" indent="-342900">
              <a:buFont typeface="Arial" panose="020B0604020202020204" pitchFamily="34" charset="0"/>
              <a:buChar char="•"/>
            </a:pPr>
            <a:r>
              <a:rPr lang="zh-CN" altLang="en-US" sz="2400" dirty="0"/>
              <a:t>一旦达到了预先设定的容忍水平，就改变为使用二分法收敛到根，通过在每次迭代都对区间进行二分，直到根被找到。</a:t>
            </a:r>
            <a:endParaRPr lang="en-US" altLang="zh-CN" sz="2400" dirty="0"/>
          </a:p>
          <a:p>
            <a:pPr marL="342900" indent="-342900">
              <a:buFont typeface="Arial" panose="020B0604020202020204" pitchFamily="34" charset="0"/>
              <a:buChar char="•"/>
            </a:pPr>
            <a:r>
              <a:rPr lang="en-US" altLang="zh-CN" sz="2400" dirty="0"/>
              <a:t>Brent</a:t>
            </a:r>
            <a:r>
              <a:rPr lang="zh-CN" altLang="en-US" sz="2400" dirty="0"/>
              <a:t>方法或者</a:t>
            </a:r>
            <a:r>
              <a:rPr lang="en-US" altLang="zh-CN" sz="2400" dirty="0" err="1"/>
              <a:t>Wijingaarden</a:t>
            </a:r>
            <a:r>
              <a:rPr lang="en-US" altLang="zh-CN" sz="2400" dirty="0"/>
              <a:t>-Dekker-Brent</a:t>
            </a:r>
            <a:r>
              <a:rPr lang="zh-CN" altLang="en-US" sz="2400" dirty="0"/>
              <a:t>方法将二分求根算法，割线方法和逆</a:t>
            </a:r>
            <a:r>
              <a:rPr lang="en-US" altLang="zh-CN" sz="2400" dirty="0"/>
              <a:t>quadratic</a:t>
            </a:r>
            <a:r>
              <a:rPr lang="zh-CN" altLang="en-US" sz="2400" dirty="0"/>
              <a:t>插值结合起来。这个算法试图在只要可能的情况下使用割线方法或者逆</a:t>
            </a:r>
            <a:r>
              <a:rPr lang="en-US" altLang="zh-CN" sz="2400" dirty="0"/>
              <a:t>quadratic</a:t>
            </a:r>
            <a:r>
              <a:rPr lang="zh-CN" altLang="en-US" sz="2400" dirty="0"/>
              <a:t>插值，而在必要的时候再使用二分方法。</a:t>
            </a:r>
            <a:endParaRPr lang="en-US" altLang="zh-CN" sz="2400" dirty="0"/>
          </a:p>
          <a:p>
            <a:pPr marL="342900" indent="-342900">
              <a:buFont typeface="Arial" panose="020B0604020202020204" pitchFamily="34" charset="0"/>
              <a:buChar char="•"/>
            </a:pPr>
            <a:r>
              <a:rPr lang="zh-CN" altLang="en-US" sz="2400" dirty="0"/>
              <a:t>我们可以在</a:t>
            </a:r>
            <a:r>
              <a:rPr lang="en-US" altLang="zh-CN" sz="2400" dirty="0"/>
              <a:t>Python</a:t>
            </a:r>
            <a:r>
              <a:rPr lang="zh-CN" altLang="en-US" sz="2400" dirty="0"/>
              <a:t>的</a:t>
            </a:r>
            <a:r>
              <a:rPr lang="en-US" altLang="zh-CN" sz="2400" dirty="0" err="1"/>
              <a:t>scipy.optimize.brentq</a:t>
            </a:r>
            <a:r>
              <a:rPr lang="zh-CN" altLang="en-US" sz="2400" dirty="0"/>
              <a:t>函数中使用</a:t>
            </a:r>
            <a:r>
              <a:rPr lang="en-US" altLang="zh-CN" sz="2400" dirty="0"/>
              <a:t>Brent</a:t>
            </a:r>
            <a:r>
              <a:rPr lang="zh-CN" altLang="en-US" sz="2400" dirty="0"/>
              <a:t>方法。</a:t>
            </a:r>
            <a:endParaRPr lang="en-US" altLang="zh-CN" sz="2400" dirty="0"/>
          </a:p>
          <a:p>
            <a:pPr marL="0" indent="0">
              <a:buNone/>
            </a:pPr>
            <a:endParaRPr lang="zh-CN" altLang="en-US" sz="24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综合求根算法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473174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471613"/>
            <a:ext cx="7315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000" dirty="0"/>
              <a:t>Beta</a:t>
            </a:r>
            <a:r>
              <a:rPr lang="zh-CN" altLang="en-US" sz="2000" dirty="0"/>
              <a:t>是股票系统风险的测量，所谓系统风险是不能被分散化的风险。本质上，它描述了股票的收益关于市场变化的敏感程度。例如，如果股票的</a:t>
            </a:r>
            <a:r>
              <a:rPr lang="en-US" altLang="zh-CN" sz="2000" dirty="0"/>
              <a:t>beta</a:t>
            </a:r>
            <a:r>
              <a:rPr lang="zh-CN" altLang="en-US" sz="2000" dirty="0"/>
              <a:t>为</a:t>
            </a:r>
            <a:r>
              <a:rPr lang="en-US" altLang="zh-CN" sz="2000" dirty="0"/>
              <a:t>0</a:t>
            </a:r>
            <a:r>
              <a:rPr lang="zh-CN" altLang="en-US" sz="2000" dirty="0"/>
              <a:t>，那么无论市场如何变化其都没有超额收益，其增长率是无风险利率。股票</a:t>
            </a:r>
            <a:r>
              <a:rPr lang="en-US" altLang="zh-CN" sz="2000" dirty="0"/>
              <a:t>beta</a:t>
            </a:r>
            <a:r>
              <a:rPr lang="zh-CN" altLang="en-US" sz="2000" dirty="0"/>
              <a:t>为</a:t>
            </a:r>
            <a:r>
              <a:rPr lang="en-US" altLang="zh-CN" sz="2000" dirty="0"/>
              <a:t>1</a:t>
            </a:r>
            <a:r>
              <a:rPr lang="zh-CN" altLang="en-US" sz="2000" dirty="0"/>
              <a:t>意味着股票的运动和市场一致。</a:t>
            </a:r>
            <a:endParaRPr lang="en-US" altLang="zh-CN" sz="2000" dirty="0"/>
          </a:p>
          <a:p>
            <a:pPr marL="342900" indent="-342900">
              <a:buFont typeface="Arial" panose="020B0604020202020204" pitchFamily="34" charset="0"/>
              <a:buChar char="•"/>
            </a:pPr>
            <a:r>
              <a:rPr lang="en-US" altLang="zh-CN" sz="2000" dirty="0"/>
              <a:t>Beta</a:t>
            </a:r>
            <a:r>
              <a:rPr lang="zh-CN" altLang="en-US" sz="2000" dirty="0"/>
              <a:t>在数学上是通过将股票与市场收益的协方差除以市场收益的方差得到的。</a:t>
            </a:r>
            <a:endParaRPr lang="en-US" altLang="zh-CN" sz="2000" dirty="0"/>
          </a:p>
          <a:p>
            <a:pPr marL="342900" indent="-342900">
              <a:buFont typeface="Arial" panose="020B0604020202020204" pitchFamily="34" charset="0"/>
              <a:buChar char="•"/>
            </a:pPr>
            <a:r>
              <a:rPr lang="en-US" altLang="zh-CN" sz="2000" dirty="0"/>
              <a:t>CAPM</a:t>
            </a:r>
            <a:r>
              <a:rPr lang="zh-CN" altLang="en-US" sz="2000" dirty="0"/>
              <a:t>模型测量了资产组合篮子中每只股票的风险和收益之间的关系。通过列出这个关系的组合，我们可以得到对应于每个资产组合的收益得到最低资产组合风险的权重。需要获得某种特定收益的投资者可以拥有这样的最优资产组合来得到最小可能的风险。最优资产组合所处的线称为有效前沿。</a:t>
            </a:r>
            <a:endParaRPr lang="en-US" altLang="zh-CN" sz="2000" dirty="0"/>
          </a:p>
          <a:p>
            <a:pPr marL="342900" indent="-342900">
              <a:buFont typeface="Arial" panose="020B0604020202020204" pitchFamily="34" charset="0"/>
              <a:buChar char="•"/>
            </a:pPr>
            <a:r>
              <a:rPr lang="zh-CN" altLang="en-US" sz="2000" dirty="0"/>
              <a:t>沿着有效前沿，我们可以找到一个切点，代表着给定最高的收益，最低风险的组合。切点的这个组合称为市场组合。</a:t>
            </a:r>
            <a:endParaRPr lang="en-US" altLang="zh-CN" sz="2000" dirty="0"/>
          </a:p>
        </p:txBody>
      </p:sp>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资本资产定价模型与证券市场线</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54354569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919240"/>
            <a:ext cx="71627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400" dirty="0"/>
              <a:t>在开始写你自己的求根算法来解决非线性甚至是线性的问题时，我们来看一下</a:t>
            </a:r>
            <a:r>
              <a:rPr lang="en-US" altLang="zh-CN" sz="2400" dirty="0" err="1"/>
              <a:t>scipy.optimize</a:t>
            </a:r>
            <a:r>
              <a:rPr lang="zh-CN" altLang="en-US" sz="2400" dirty="0"/>
              <a:t>的文档。</a:t>
            </a:r>
            <a:r>
              <a:rPr lang="en-US" altLang="zh-CN" sz="2400" dirty="0" err="1"/>
              <a:t>SciPy</a:t>
            </a:r>
            <a:r>
              <a:rPr lang="zh-CN" altLang="en-US" sz="2400" dirty="0"/>
              <a:t>包含了一系列的科学计算函数，作为</a:t>
            </a:r>
            <a:r>
              <a:rPr lang="en-US" altLang="zh-CN" sz="2400" dirty="0"/>
              <a:t>Python</a:t>
            </a:r>
            <a:r>
              <a:rPr lang="zh-CN" altLang="en-US" sz="2400" dirty="0"/>
              <a:t>的补充。很可能这些开源的算法对于你将是很有帮助的。</a:t>
            </a:r>
            <a:endParaRPr lang="en-US" altLang="zh-CN" sz="2400" dirty="0"/>
          </a:p>
          <a:p>
            <a:pPr marL="0" indent="0">
              <a:buNone/>
            </a:pPr>
            <a:endParaRPr lang="zh-CN" altLang="en-US" sz="24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dirty="0" err="1"/>
              <a:t>SciPy</a:t>
            </a:r>
            <a:r>
              <a:rPr lang="zh-CN" altLang="en-US" sz="2400" dirty="0"/>
              <a:t>对求根算法的实现</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8362087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919240"/>
            <a:ext cx="716271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400" dirty="0"/>
              <a:t>在</a:t>
            </a:r>
            <a:r>
              <a:rPr lang="en-US" altLang="zh-CN" sz="2400" dirty="0" err="1"/>
              <a:t>scipy.optimize</a:t>
            </a:r>
            <a:r>
              <a:rPr lang="zh-CN" altLang="en-US" sz="2400" dirty="0"/>
              <a:t>中可以找到的求根算法包括</a:t>
            </a:r>
            <a:r>
              <a:rPr lang="en-US" altLang="zh-CN" sz="2400" dirty="0"/>
              <a:t>bisect</a:t>
            </a:r>
            <a:r>
              <a:rPr lang="zh-CN" altLang="en-US" sz="2400" dirty="0"/>
              <a:t>，</a:t>
            </a:r>
            <a:r>
              <a:rPr lang="en-US" altLang="zh-CN" sz="2400" dirty="0"/>
              <a:t>newton</a:t>
            </a:r>
            <a:r>
              <a:rPr lang="zh-CN" altLang="en-US" sz="2400" dirty="0"/>
              <a:t>，</a:t>
            </a:r>
            <a:r>
              <a:rPr lang="en-US" altLang="zh-CN" sz="2400" dirty="0" err="1"/>
              <a:t>brentq</a:t>
            </a:r>
            <a:r>
              <a:rPr lang="zh-CN" altLang="en-US" sz="2400" dirty="0"/>
              <a:t>和</a:t>
            </a:r>
            <a:r>
              <a:rPr lang="en-US" altLang="zh-CN" sz="2400" dirty="0"/>
              <a:t>ridder</a:t>
            </a:r>
            <a:r>
              <a:rPr lang="zh-CN" altLang="en-US" sz="2400" dirty="0"/>
              <a:t>，我们建立一个例子来进行讨论。</a:t>
            </a:r>
            <a:endParaRPr lang="en-US" altLang="zh-CN" sz="2400" dirty="0"/>
          </a:p>
          <a:p>
            <a:pPr marL="342900" indent="-342900">
              <a:buFont typeface="Arial" panose="020B0604020202020204" pitchFamily="34" charset="0"/>
              <a:buChar char="•"/>
            </a:pPr>
            <a:r>
              <a:rPr lang="zh-CN" altLang="en-US" sz="2400" dirty="0"/>
              <a:t>这样可以发现结果非常类似于我们导出的值。</a:t>
            </a:r>
            <a:endParaRPr lang="en-US" altLang="zh-CN" sz="2400" dirty="0"/>
          </a:p>
          <a:p>
            <a:pPr marL="342900" indent="-342900">
              <a:buFont typeface="Arial" panose="020B0604020202020204" pitchFamily="34" charset="0"/>
              <a:buChar char="•"/>
            </a:pPr>
            <a:r>
              <a:rPr lang="zh-CN" altLang="en-US" sz="2400" dirty="0"/>
              <a:t>需要注意的是</a:t>
            </a:r>
            <a:r>
              <a:rPr lang="en-US" altLang="zh-CN" sz="2400" dirty="0" err="1"/>
              <a:t>SciPy</a:t>
            </a:r>
            <a:r>
              <a:rPr lang="zh-CN" altLang="en-US" sz="2400" dirty="0"/>
              <a:t>对于每一个实现都有良好定义的条件。例如，其运算二分法的函数给出如下</a:t>
            </a:r>
            <a:r>
              <a:rPr lang="zh-CN" altLang="en-US" sz="2400" dirty="0" smtClean="0"/>
              <a:t>：</a:t>
            </a:r>
            <a:endParaRPr lang="en-US" altLang="zh-CN" sz="2400" dirty="0"/>
          </a:p>
          <a:p>
            <a:pPr marL="342900" indent="-342900">
              <a:buFont typeface="Arial" panose="020B0604020202020204" pitchFamily="34" charset="0"/>
              <a:buChar char="•"/>
            </a:pPr>
            <a:r>
              <a:rPr lang="zh-CN" altLang="en-US" sz="2400" dirty="0"/>
              <a:t>这个函数将会严格的对函数</a:t>
            </a:r>
            <a:r>
              <a:rPr lang="en-US" altLang="zh-CN" sz="2400" dirty="0"/>
              <a:t>f</a:t>
            </a:r>
            <a:r>
              <a:rPr lang="zh-CN" altLang="en-US" sz="2400" dirty="0"/>
              <a:t>进行估值直到返回</a:t>
            </a:r>
            <a:r>
              <a:rPr lang="en-US" altLang="zh-CN" sz="2400" dirty="0"/>
              <a:t>0</a:t>
            </a:r>
            <a:r>
              <a:rPr lang="zh-CN" altLang="en-US" sz="2400" dirty="0"/>
              <a:t>，而且</a:t>
            </a:r>
            <a:r>
              <a:rPr lang="en-US" altLang="zh-CN" sz="2400" dirty="0"/>
              <a:t>f(a)</a:t>
            </a:r>
            <a:r>
              <a:rPr lang="zh-CN" altLang="en-US" sz="2400" dirty="0"/>
              <a:t>和</a:t>
            </a:r>
            <a:r>
              <a:rPr lang="en-US" altLang="zh-CN" sz="2400" dirty="0"/>
              <a:t>f(b)</a:t>
            </a:r>
            <a:r>
              <a:rPr lang="zh-CN" altLang="en-US" sz="2400" dirty="0"/>
              <a:t>不会具有相同的符号。在某种情况下，很难实现这样的条件。例如，在求解非线性隐含波动率模型的时候，波动率的数值不能为负。在活跃的市场中，求波动率函数的根或者</a:t>
            </a:r>
            <a:r>
              <a:rPr lang="en-US" altLang="zh-CN" sz="2400" dirty="0"/>
              <a:t>0</a:t>
            </a:r>
            <a:r>
              <a:rPr lang="zh-CN" altLang="en-US" sz="2400" dirty="0"/>
              <a:t>几乎在不对标的实现进行修订的时候是不可能的。在这样的情形下，实现我们自己的求根算法通常是必要的，可以使我们掌握整个问题的进展。</a:t>
            </a:r>
            <a:endParaRPr lang="en-US" altLang="zh-CN" sz="2400" dirty="0"/>
          </a:p>
          <a:p>
            <a:pPr marL="0" indent="0">
              <a:buNone/>
            </a:pPr>
            <a:endParaRPr lang="zh-CN" altLang="en-US" sz="2400" dirty="0"/>
          </a:p>
        </p:txBody>
      </p:sp>
      <p:sp>
        <p:nvSpPr>
          <p:cNvPr id="6" name="TextBox 5"/>
          <p:cNvSpPr txBox="1"/>
          <p:nvPr/>
        </p:nvSpPr>
        <p:spPr>
          <a:xfrm>
            <a:off x="838200"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求根标量算法</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4448680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919240"/>
                <a:ext cx="7162710" cy="507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en-US" altLang="zh-CN" sz="2000" dirty="0"/>
                  <a:t>Scipy.optimize</a:t>
                </a:r>
                <a:r>
                  <a:rPr lang="zh-CN" altLang="en-US" sz="2000" dirty="0"/>
                  <a:t>模块还包括多维的通用求解器，可以拓展它的功能。</a:t>
                </a:r>
                <a:r>
                  <a:rPr lang="en-US" altLang="zh-CN" sz="2000" dirty="0"/>
                  <a:t>r</a:t>
                </a:r>
                <a:r>
                  <a:rPr lang="en-US" altLang="zh-CN" sz="2000" dirty="0"/>
                  <a:t>oot</a:t>
                </a:r>
                <a:r>
                  <a:rPr lang="zh-CN" altLang="en-US" sz="2000" dirty="0"/>
                  <a:t>和</a:t>
                </a:r>
                <a:r>
                  <a:rPr lang="en-US" altLang="zh-CN" sz="2000" dirty="0" err="1"/>
                  <a:t>fsolve</a:t>
                </a:r>
                <a:r>
                  <a:rPr lang="zh-CN" altLang="en-US" sz="2000" dirty="0"/>
                  <a:t>函数是典型的例子，它具有如下的特性：</a:t>
                </a:r>
                <a:endParaRPr lang="en-US" altLang="zh-CN" sz="2000" dirty="0"/>
              </a:p>
              <a:p>
                <a:pPr lvl="1">
                  <a:buFont typeface="Arial" panose="020B0604020202020204" pitchFamily="34" charset="0"/>
                  <a:buChar char="•"/>
                </a:pPr>
                <a14:m>
                  <m:oMath xmlns:m="http://schemas.openxmlformats.org/officeDocument/2006/math">
                    <m:r>
                      <a:rPr lang="en-US" altLang="zh-CN" sz="2000" i="1">
                        <a:latin typeface="Cambria Math" panose="02040503050406030204" pitchFamily="18" charset="0"/>
                      </a:rPr>
                      <m:t>𝑟𝑜𝑜𝑡</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𝑓𝑢𝑛</m:t>
                        </m:r>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0</m:t>
                        </m:r>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m:t>
                            </m:r>
                            <m:r>
                              <a:rPr lang="en-US" altLang="zh-CN" sz="2000" i="1">
                                <a:latin typeface="Cambria Math" panose="02040503050406030204" pitchFamily="18" charset="0"/>
                              </a:rPr>
                              <m:t>𝑎𝑟𝑔𝑠</m:t>
                            </m:r>
                            <m:r>
                              <a:rPr lang="en-US" altLang="zh-CN" sz="2000" i="1">
                                <a:latin typeface="Cambria Math" panose="02040503050406030204" pitchFamily="18" charset="0"/>
                              </a:rPr>
                              <m:t>,</m:t>
                            </m:r>
                            <m:r>
                              <a:rPr lang="en-US" altLang="zh-CN" sz="2000" i="1">
                                <a:latin typeface="Cambria Math" panose="02040503050406030204" pitchFamily="18" charset="0"/>
                              </a:rPr>
                              <m:t>𝑚𝑒𝑡h𝑜𝑑</m:t>
                            </m:r>
                            <m:r>
                              <a:rPr lang="en-US" altLang="zh-CN" sz="2000" i="1">
                                <a:latin typeface="Cambria Math" panose="02040503050406030204" pitchFamily="18" charset="0"/>
                              </a:rPr>
                              <m:t>,</m:t>
                            </m:r>
                            <m:r>
                              <a:rPr lang="en-US" altLang="zh-CN" sz="2000" i="1">
                                <a:latin typeface="Cambria Math" panose="02040503050406030204" pitchFamily="18" charset="0"/>
                              </a:rPr>
                              <m:t>𝑗𝑎𝑐</m:t>
                            </m:r>
                            <m:r>
                              <a:rPr lang="en-US" altLang="zh-CN" sz="2000" i="1">
                                <a:latin typeface="Cambria Math" panose="02040503050406030204" pitchFamily="18" charset="0"/>
                              </a:rPr>
                              <m:t>,</m:t>
                            </m:r>
                            <m:r>
                              <a:rPr lang="en-US" altLang="zh-CN" sz="2000" i="1">
                                <a:latin typeface="Cambria Math" panose="02040503050406030204" pitchFamily="18" charset="0"/>
                              </a:rPr>
                              <m:t>𝑡𝑜𝑙</m:t>
                            </m:r>
                            <m:r>
                              <a:rPr lang="en-US" altLang="zh-CN" sz="2000" i="1">
                                <a:latin typeface="Cambria Math" panose="02040503050406030204" pitchFamily="18" charset="0"/>
                              </a:rPr>
                              <m:t>,…</m:t>
                            </m:r>
                          </m:e>
                        </m:d>
                      </m:e>
                    </m:d>
                    <m:r>
                      <a:rPr lang="en-US" altLang="zh-CN" sz="2000" i="1">
                        <a:latin typeface="Cambria Math" panose="02040503050406030204" pitchFamily="18" charset="0"/>
                      </a:rPr>
                      <m:t>;</m:t>
                    </m:r>
                  </m:oMath>
                </a14:m>
                <a:r>
                  <a:rPr lang="zh-CN" altLang="en-US" sz="2000" dirty="0"/>
                  <a:t> 这个函数计算向量函数的根</a:t>
                </a:r>
                <a:endParaRPr lang="en-US" altLang="zh-CN" sz="2000" dirty="0"/>
              </a:p>
              <a:p>
                <a:pPr lvl="1">
                  <a:buFont typeface="Arial" panose="020B0604020202020204" pitchFamily="34" charset="0"/>
                  <a:buChar char="•"/>
                </a:pPr>
                <a14:m>
                  <m:oMath xmlns:m="http://schemas.openxmlformats.org/officeDocument/2006/math">
                    <m:r>
                      <a:rPr lang="en-US" altLang="zh-CN" sz="2000" i="1">
                        <a:latin typeface="Cambria Math" panose="02040503050406030204" pitchFamily="18" charset="0"/>
                      </a:rPr>
                      <m:t>𝑓𝑠𝑙𝑜𝑣𝑒</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𝑓𝑢𝑛𝑐</m:t>
                        </m:r>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0</m:t>
                        </m:r>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m:t>
                            </m:r>
                            <m:r>
                              <a:rPr lang="en-US" altLang="zh-CN" sz="2000" i="1">
                                <a:latin typeface="Cambria Math" panose="02040503050406030204" pitchFamily="18" charset="0"/>
                              </a:rPr>
                              <m:t>𝑎𝑟𝑔𝑠</m:t>
                            </m:r>
                            <m:r>
                              <a:rPr lang="en-US" altLang="zh-CN" sz="2000" i="1">
                                <a:latin typeface="Cambria Math" panose="02040503050406030204" pitchFamily="18" charset="0"/>
                              </a:rPr>
                              <m:t>,</m:t>
                            </m:r>
                            <m:r>
                              <a:rPr lang="en-US" altLang="zh-CN" sz="2000" i="1">
                                <a:latin typeface="Cambria Math" panose="02040503050406030204" pitchFamily="18" charset="0"/>
                              </a:rPr>
                              <m:t>𝑓𝑝𝑟𝑖𝑚𝑒</m:t>
                            </m:r>
                            <m:r>
                              <a:rPr lang="en-US" altLang="zh-CN" sz="2000" i="1">
                                <a:latin typeface="Cambria Math" panose="02040503050406030204" pitchFamily="18" charset="0"/>
                              </a:rPr>
                              <m:t>,…</m:t>
                            </m:r>
                          </m:e>
                        </m:d>
                      </m:e>
                    </m:d>
                    <m:r>
                      <a:rPr lang="en-US" altLang="zh-CN" sz="2000" i="1">
                        <a:latin typeface="Cambria Math" panose="02040503050406030204" pitchFamily="18" charset="0"/>
                      </a:rPr>
                      <m:t>; </m:t>
                    </m:r>
                  </m:oMath>
                </a14:m>
                <a:r>
                  <a:rPr lang="zh-CN" altLang="en-US" sz="2000" dirty="0"/>
                  <a:t>这个函数计算一个方程的很多根</a:t>
                </a:r>
                <a:endParaRPr lang="en-US" altLang="zh-CN" sz="2000" dirty="0"/>
              </a:p>
              <a:p>
                <a:pPr marL="285750" indent="-285750">
                  <a:buFont typeface="Arial" panose="020B0604020202020204" pitchFamily="34" charset="0"/>
                  <a:buChar char="•"/>
                </a:pPr>
                <a:r>
                  <a:rPr lang="zh-CN" altLang="en-US" sz="2000" dirty="0"/>
                  <a:t>上述函数的返回值是一个字典对象，再次验证我们之前的例子。使用了初始猜测值</a:t>
                </a:r>
                <a:r>
                  <a:rPr lang="en-US" altLang="zh-CN" sz="2000" dirty="0"/>
                  <a:t>5</a:t>
                </a:r>
                <a:r>
                  <a:rPr lang="zh-CN" altLang="en-US" sz="2000" dirty="0"/>
                  <a:t>，我们的解收敛到根</a:t>
                </a:r>
                <a:r>
                  <a:rPr lang="en-US" altLang="zh-CN" sz="2000" dirty="0"/>
                  <a:t>1.24189656</a:t>
                </a:r>
                <a:r>
                  <a:rPr lang="zh-CN" altLang="en-US" sz="2000" dirty="0"/>
                  <a:t>，这与我们之前得到的答案非常接近。那么如果我们选取别的初值呢，假设选取</a:t>
                </a:r>
                <a:r>
                  <a:rPr lang="en-US" altLang="zh-CN" sz="2000" dirty="0"/>
                  <a:t>-5</a:t>
                </a:r>
                <a:r>
                  <a:rPr lang="zh-CN" altLang="en-US" sz="2000" dirty="0"/>
                  <a:t>。</a:t>
                </a:r>
                <a:endParaRPr lang="en-US" altLang="zh-CN" sz="2000" dirty="0"/>
              </a:p>
              <a:p>
                <a:pPr marL="285750" indent="-285750">
                  <a:buFont typeface="Arial" panose="020B0604020202020204" pitchFamily="34" charset="0"/>
                  <a:buChar char="•"/>
                </a:pPr>
                <a:r>
                  <a:rPr lang="zh-CN" altLang="en-US" sz="2000" dirty="0"/>
                  <a:t>从这个计算结果可以看出，计算没有收敛，而得到的根也是偏离我们之前的答案的。如果我们在图上观察函数，那么有很多点都是接近于函数的根。而求根算法则是获得希望的准确水平，而求解器则是力图在最快的时间内获得最近的解。</a:t>
                </a:r>
                <a:endParaRPr lang="en-US" altLang="zh-CN" sz="2000" dirty="0"/>
              </a:p>
              <a:p>
                <a:pPr marL="0" indent="0">
                  <a:buNone/>
                </a:pPr>
                <a:endParaRPr lang="zh-CN" altLang="en-US" sz="24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919240"/>
                <a:ext cx="7162710" cy="5078313"/>
              </a:xfrm>
              <a:prstGeom prst="rect">
                <a:avLst/>
              </a:prstGeom>
              <a:blipFill>
                <a:blip r:embed="rId2"/>
                <a:stretch>
                  <a:fillRect l="-767" t="-960" r="-9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65448"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a:t>通用非线性求解器</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6401497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919240"/>
            <a:ext cx="716271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zh-CN" altLang="en-US" sz="1500" dirty="0"/>
              <a:t>在本讲中，我们简单的讨论了经济和金融中存在的非线性性。我们观察了一些非线性模型，这些模型通常在金融中应用来解释线性模型所不能解释的数据。</a:t>
            </a:r>
            <a:r>
              <a:rPr lang="en-US" altLang="zh-CN" sz="1500" dirty="0"/>
              <a:t>Black-Scholes</a:t>
            </a:r>
            <a:r>
              <a:rPr lang="zh-CN" altLang="en-US" sz="1500" dirty="0"/>
              <a:t>隐含波动率模型，</a:t>
            </a:r>
            <a:r>
              <a:rPr lang="en-US" altLang="zh-CN" sz="1500" dirty="0"/>
              <a:t>Markov-switching</a:t>
            </a:r>
            <a:r>
              <a:rPr lang="zh-CN" altLang="en-US" sz="1500" dirty="0"/>
              <a:t>模型，</a:t>
            </a:r>
            <a:r>
              <a:rPr lang="en-US" altLang="zh-CN" sz="1500" dirty="0"/>
              <a:t>threshold</a:t>
            </a:r>
            <a:r>
              <a:rPr lang="zh-CN" altLang="en-US" sz="1500" dirty="0"/>
              <a:t>模型以及平滑转换模型。</a:t>
            </a:r>
            <a:endParaRPr lang="en-US" altLang="zh-CN" sz="1500" dirty="0"/>
          </a:p>
          <a:p>
            <a:pPr marL="285750" indent="-285750">
              <a:buFont typeface="Arial" panose="020B0604020202020204" pitchFamily="34" charset="0"/>
              <a:buChar char="•"/>
            </a:pPr>
            <a:r>
              <a:rPr lang="zh-CN" altLang="en-US" sz="1500" dirty="0"/>
              <a:t>在</a:t>
            </a:r>
            <a:r>
              <a:rPr lang="en-US" altLang="zh-CN" sz="1500" dirty="0"/>
              <a:t>Black-</a:t>
            </a:r>
            <a:r>
              <a:rPr lang="en-US" altLang="zh-CN" sz="1500" dirty="0" err="1"/>
              <a:t>Scholds</a:t>
            </a:r>
            <a:r>
              <a:rPr lang="zh-CN" altLang="en-US" sz="1500" dirty="0"/>
              <a:t>隐含波动率模型中，我们讨论了对于特定到期日的看涨期权和看跌期权的市场价格通过</a:t>
            </a:r>
            <a:r>
              <a:rPr lang="en-US" altLang="zh-CN" sz="1500" dirty="0"/>
              <a:t>Black-Scholes</a:t>
            </a:r>
            <a:r>
              <a:rPr lang="zh-CN" altLang="en-US" sz="1500" dirty="0"/>
              <a:t>模型导出的隐含波动率构成的波动率微笑。你可能感兴趣的是寻找最低隐含波动率的价值，这可以用来推断理论价格并与市场价格进行比较来发现潜在的机会。但是，因为曲线是非线性的，线性代数不足以解决最优点，为了做到这一点，我们需要使用求根算法。</a:t>
            </a:r>
            <a:endParaRPr lang="en-US" altLang="zh-CN" sz="1500" dirty="0"/>
          </a:p>
          <a:p>
            <a:pPr marL="285750" indent="-285750">
              <a:buFont typeface="Arial" panose="020B0604020202020204" pitchFamily="34" charset="0"/>
              <a:buChar char="•"/>
            </a:pPr>
            <a:r>
              <a:rPr lang="zh-CN" altLang="en-US" sz="1500" dirty="0"/>
              <a:t>求根方法试图找到方程的根或者零点。我们讨论了一般的求根算法：二分法，</a:t>
            </a:r>
            <a:r>
              <a:rPr lang="en-US" altLang="zh-CN" sz="1500" dirty="0"/>
              <a:t>Newton</a:t>
            </a:r>
            <a:r>
              <a:rPr lang="zh-CN" altLang="en-US" sz="1500" dirty="0"/>
              <a:t>方法。结合使用多种求根算法可以帮助我们快速的找到复杂函数的根。一个这样的例子是</a:t>
            </a:r>
            <a:r>
              <a:rPr lang="en-US" altLang="zh-CN" sz="1500" dirty="0"/>
              <a:t>Brent</a:t>
            </a:r>
            <a:r>
              <a:rPr lang="zh-CN" altLang="en-US" sz="1500" dirty="0"/>
              <a:t>方法。</a:t>
            </a:r>
            <a:endParaRPr lang="en-US" altLang="zh-CN" sz="1500" dirty="0"/>
          </a:p>
          <a:p>
            <a:pPr marL="285750" indent="-285750">
              <a:buFont typeface="Arial" panose="020B0604020202020204" pitchFamily="34" charset="0"/>
              <a:buChar char="•"/>
            </a:pPr>
            <a:r>
              <a:rPr lang="zh-CN" altLang="en-US" sz="1500" dirty="0"/>
              <a:t>我们研究了</a:t>
            </a:r>
            <a:r>
              <a:rPr lang="en-US" altLang="zh-CN" sz="1500" dirty="0" err="1"/>
              <a:t>scipy.optimize</a:t>
            </a:r>
            <a:r>
              <a:rPr lang="zh-CN" altLang="en-US" sz="1500" dirty="0"/>
              <a:t>模块提供的功能，包含这些求根算法，虽然有一定的限制。这些限制中的一个是需要两个边界的输入值的函数值一个为正，一个为负，以保证解收敛。在隐含波动率建模中，这样的估值几乎是不可能的，因为波动率并没有负值。因此实现我们自己的求根算法应当是必须的，这样可以更好的对问题进行控制。</a:t>
            </a:r>
            <a:endParaRPr lang="en-US" altLang="zh-CN" sz="1500" dirty="0"/>
          </a:p>
          <a:p>
            <a:pPr marL="285750" indent="-285750">
              <a:buFont typeface="Arial" panose="020B0604020202020204" pitchFamily="34" charset="0"/>
              <a:buChar char="•"/>
            </a:pPr>
            <a:r>
              <a:rPr lang="zh-CN" altLang="en-US" sz="1500" dirty="0"/>
              <a:t>使用通用求解器是另外一种求根的方法。可能会很快的收敛到根，但是这样的收敛在很大程度上依赖于初始值。</a:t>
            </a:r>
            <a:endParaRPr lang="en-US" altLang="zh-CN" sz="1500" dirty="0"/>
          </a:p>
          <a:p>
            <a:pPr marL="285750" indent="-285750">
              <a:buFont typeface="Arial" panose="020B0604020202020204" pitchFamily="34" charset="0"/>
              <a:buChar char="•"/>
            </a:pPr>
            <a:r>
              <a:rPr lang="zh-CN" altLang="en-US" sz="1500" dirty="0"/>
              <a:t>非线性建模与优化内在的是一项复杂的任务，对于求解并没有一致和必然的方法</a:t>
            </a:r>
            <a:r>
              <a:rPr lang="zh-CN" altLang="en-US" sz="1500" dirty="0" smtClean="0"/>
              <a:t>。</a:t>
            </a:r>
            <a:endParaRPr lang="zh-CN" altLang="en-US" sz="2400" dirty="0"/>
          </a:p>
        </p:txBody>
      </p:sp>
      <p:sp>
        <p:nvSpPr>
          <p:cNvPr id="6" name="TextBox 5"/>
          <p:cNvSpPr txBox="1"/>
          <p:nvPr/>
        </p:nvSpPr>
        <p:spPr>
          <a:xfrm>
            <a:off x="865448" y="45727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总结</a:t>
            </a:r>
            <a:r>
              <a:rPr lang="en-US" altLang="zh-CN" sz="2400" dirty="0" smtClean="0"/>
              <a:t>—</a:t>
            </a:r>
            <a:r>
              <a:rPr lang="zh-CN" altLang="en-US" sz="2400" dirty="0" smtClean="0"/>
              <a:t>非线性部分</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9684563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347787"/>
          </a:xfrm>
        </p:spPr>
      </p:pic>
      <p:sp>
        <p:nvSpPr>
          <p:cNvPr id="14339" name="Rectangle 3"/>
          <p:cNvSpPr>
            <a:spLocks noGrp="1"/>
          </p:cNvSpPr>
          <p:nvPr>
            <p:ph type="body" idx="4294967295"/>
          </p:nvPr>
        </p:nvSpPr>
        <p:spPr>
          <a:xfrm>
            <a:off x="457200" y="2057400"/>
            <a:ext cx="8229600" cy="3949700"/>
          </a:xfrm>
        </p:spPr>
        <p:txBody>
          <a:bodyPr/>
          <a:lstStyle/>
          <a:p>
            <a:pPr algn="ctr">
              <a:buFont typeface="Wingdings 3" panose="05040102010807070707" pitchFamily="18" charset="2"/>
              <a:buNone/>
            </a:pPr>
            <a:endParaRPr lang="zh-CN" altLang="en-US" smtClean="0"/>
          </a:p>
          <a:p>
            <a:pPr algn="ctr">
              <a:buFont typeface="Wingdings 3" panose="05040102010807070707" pitchFamily="18" charset="2"/>
              <a:buNone/>
            </a:pPr>
            <a:endParaRPr lang="zh-CN" altLang="en-US" smtClean="0"/>
          </a:p>
          <a:p>
            <a:pPr algn="ctr">
              <a:buFont typeface="Wingdings 3" panose="05040102010807070707" pitchFamily="18" charset="2"/>
              <a:buNone/>
            </a:pPr>
            <a:r>
              <a:rPr lang="zh-CN" altLang="en-US" smtClean="0"/>
              <a:t>欢迎访问我们的官方网站</a:t>
            </a:r>
          </a:p>
          <a:p>
            <a:pPr algn="ctr">
              <a:buFont typeface="Wingdings 3" panose="05040102010807070707" pitchFamily="18" charset="2"/>
              <a:buNone/>
            </a:pPr>
            <a:r>
              <a:rPr lang="en-US" altLang="zh-CN" smtClean="0"/>
              <a:t>www.ibeifeng.com</a:t>
            </a:r>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zh-CN"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07596" y="1236823"/>
            <a:ext cx="429779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1900" dirty="0"/>
              <a:t>在无风险利率和市场组合之间存在一条直线，这条线称为资本市场线（</a:t>
            </a:r>
            <a:r>
              <a:rPr lang="en-US" altLang="zh-CN" sz="1900" dirty="0"/>
              <a:t>CML</a:t>
            </a:r>
            <a:r>
              <a:rPr lang="zh-CN" altLang="en-US" sz="1900" dirty="0"/>
              <a:t>），</a:t>
            </a:r>
            <a:r>
              <a:rPr lang="en-US" altLang="zh-CN" sz="1900" dirty="0"/>
              <a:t>CML</a:t>
            </a:r>
            <a:r>
              <a:rPr lang="zh-CN" altLang="en-US" sz="1900" dirty="0"/>
              <a:t>可以被认为是所有其他最优组合中</a:t>
            </a:r>
            <a:r>
              <a:rPr lang="en-US" altLang="zh-CN" sz="1900" dirty="0"/>
              <a:t>Sharpe</a:t>
            </a:r>
            <a:r>
              <a:rPr lang="zh-CN" altLang="en-US" sz="1900" dirty="0"/>
              <a:t>比率最高的。</a:t>
            </a:r>
            <a:r>
              <a:rPr lang="en-US" altLang="zh-CN" sz="1900" dirty="0"/>
              <a:t>Sharpe</a:t>
            </a:r>
            <a:r>
              <a:rPr lang="zh-CN" altLang="en-US" sz="1900" dirty="0"/>
              <a:t>比率是一个风险调整的测量，描述了每单位风险的资产组合收益超过无风险利率的部分。投资者特别有兴趣持有</a:t>
            </a:r>
            <a:r>
              <a:rPr lang="en-US" altLang="zh-CN" sz="1900" dirty="0"/>
              <a:t>CML</a:t>
            </a:r>
            <a:r>
              <a:rPr lang="zh-CN" altLang="en-US" sz="1900" dirty="0"/>
              <a:t>线的资产组合。如右图：</a:t>
            </a:r>
            <a:endParaRPr lang="en-US" altLang="zh-CN" sz="1900" dirty="0"/>
          </a:p>
          <a:p>
            <a:pPr marL="342900" indent="-342900">
              <a:buFont typeface="Arial" panose="020B0604020202020204" pitchFamily="34" charset="0"/>
              <a:buChar char="•"/>
            </a:pPr>
            <a:r>
              <a:rPr lang="zh-CN" altLang="en-US" sz="1900" dirty="0"/>
              <a:t>另外感兴趣的</a:t>
            </a:r>
            <a:r>
              <a:rPr lang="en-US" altLang="zh-CN" sz="1900" dirty="0"/>
              <a:t>CAPM</a:t>
            </a:r>
            <a:r>
              <a:rPr lang="zh-CN" altLang="en-US" sz="1900" dirty="0"/>
              <a:t>的一条线是证券市场线（</a:t>
            </a:r>
            <a:r>
              <a:rPr lang="en-US" altLang="zh-CN" sz="1900" dirty="0"/>
              <a:t>SML</a:t>
            </a:r>
            <a:r>
              <a:rPr lang="zh-CN" altLang="en-US" sz="1900" dirty="0"/>
              <a:t>），</a:t>
            </a:r>
            <a:r>
              <a:rPr lang="en-US" altLang="zh-CN" sz="1900" dirty="0"/>
              <a:t>SML</a:t>
            </a:r>
            <a:r>
              <a:rPr lang="zh-CN" altLang="en-US" sz="1900" dirty="0"/>
              <a:t>做的是资产的期望收益对其</a:t>
            </a:r>
            <a:r>
              <a:rPr lang="en-US" altLang="zh-CN" sz="1900" dirty="0"/>
              <a:t>beta</a:t>
            </a:r>
            <a:r>
              <a:rPr lang="zh-CN" altLang="en-US" sz="1900" dirty="0"/>
              <a:t>的变化。对于</a:t>
            </a:r>
            <a:r>
              <a:rPr lang="en-US" altLang="zh-CN" sz="1900" dirty="0"/>
              <a:t>beta</a:t>
            </a:r>
            <a:r>
              <a:rPr lang="zh-CN" altLang="en-US" sz="1900" dirty="0"/>
              <a:t>等于</a:t>
            </a:r>
            <a:r>
              <a:rPr lang="en-US" altLang="zh-CN" sz="1900" dirty="0"/>
              <a:t>1</a:t>
            </a:r>
            <a:r>
              <a:rPr lang="zh-CN" altLang="en-US" sz="1900" dirty="0"/>
              <a:t>的证券，其收益正好与市场收益相同。任何定价高于</a:t>
            </a:r>
            <a:r>
              <a:rPr lang="en-US" altLang="zh-CN" sz="1900" dirty="0"/>
              <a:t>SML</a:t>
            </a:r>
            <a:r>
              <a:rPr lang="zh-CN" altLang="en-US" sz="1900" dirty="0"/>
              <a:t>线的证券都被看作是低估的，因为投资者对于给定相同数量的风险期望更高的收益。反过来，任何定价低于</a:t>
            </a:r>
            <a:r>
              <a:rPr lang="en-US" altLang="zh-CN" sz="1900" dirty="0"/>
              <a:t>SML</a:t>
            </a:r>
            <a:r>
              <a:rPr lang="zh-CN" altLang="en-US" sz="1900" dirty="0"/>
              <a:t>的证券都是被高估的</a:t>
            </a:r>
            <a:endParaRPr lang="en-US" altLang="zh-CN" sz="1900" dirty="0"/>
          </a:p>
        </p:txBody>
      </p:sp>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资本资产定价模型与证券市场线</a:t>
            </a:r>
            <a:endParaRPr lang="zh-CN" altLang="en-US" sz="2400" b="1" dirty="0">
              <a:solidFill>
                <a:schemeClr val="bg1"/>
              </a:solidFill>
              <a:latin typeface="微软雅黑" pitchFamily="34" charset="-122"/>
              <a:ea typeface="微软雅黑" pitchFamily="34" charset="-122"/>
            </a:endParaRP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131" y="1247933"/>
            <a:ext cx="3313533" cy="2324477"/>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131" y="3572410"/>
            <a:ext cx="3313533" cy="2837800"/>
          </a:xfrm>
          <a:prstGeom prst="rect">
            <a:avLst/>
          </a:prstGeom>
        </p:spPr>
      </p:pic>
    </p:spTree>
    <p:extLst>
      <p:ext uri="{BB962C8B-B14F-4D97-AF65-F5344CB8AC3E}">
        <p14:creationId xmlns:p14="http://schemas.microsoft.com/office/powerpoint/2010/main" val="20279146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07596" y="1236823"/>
                <a:ext cx="7574304" cy="1323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000" dirty="0"/>
                  <a:t>考虑现在我们感兴趣的是找到证券的</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𝑖</m:t>
                        </m:r>
                      </m:sub>
                    </m:sSub>
                  </m:oMath>
                </a14:m>
                <a:r>
                  <a:rPr lang="zh-CN" altLang="en-US" sz="2000" dirty="0"/>
                  <a:t>。我们可以将公司的股票收益</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𝑖</m:t>
                        </m:r>
                      </m:sub>
                    </m:sSub>
                    <m:r>
                      <a:rPr lang="zh-CN" altLang="en-US" sz="2000" i="1">
                        <a:latin typeface="Cambria Math" panose="02040503050406030204" pitchFamily="18" charset="0"/>
                      </a:rPr>
                      <m:t>对</m:t>
                    </m:r>
                    <m:r>
                      <a:rPr lang="zh-CN" altLang="en-US" sz="2000" i="1">
                        <a:latin typeface="Cambria Math" panose="02040503050406030204" pitchFamily="18" charset="0"/>
                      </a:rPr>
                      <m:t>市场</m:t>
                    </m:r>
                    <m:r>
                      <a:rPr lang="zh-CN" altLang="en-US" sz="2000" i="1">
                        <a:latin typeface="Cambria Math" panose="02040503050406030204" pitchFamily="18" charset="0"/>
                      </a:rPr>
                      <m:t>收益</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𝑀</m:t>
                        </m:r>
                      </m:sub>
                    </m:sSub>
                  </m:oMath>
                </a14:m>
                <a:r>
                  <a:rPr lang="zh-CN" altLang="en-US" sz="2000" dirty="0"/>
                  <a:t>回归，沿着截距</a:t>
                </a:r>
                <a14:m>
                  <m:oMath xmlns:m="http://schemas.openxmlformats.org/officeDocument/2006/math">
                    <m:r>
                      <a:rPr lang="zh-CN" altLang="en-US" sz="2000" i="1">
                        <a:latin typeface="Cambria Math" panose="02040503050406030204" pitchFamily="18" charset="0"/>
                      </a:rPr>
                      <m:t>𝛼</m:t>
                    </m:r>
                  </m:oMath>
                </a14:m>
                <a:r>
                  <a:rPr lang="zh-CN" altLang="en-US" sz="2000" dirty="0"/>
                  <a:t>，回归方程的形式为：</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r>
                      <a:rPr lang="zh-CN" altLang="en-US" sz="2000" i="1">
                        <a:latin typeface="Cambria Math" panose="02040503050406030204" pitchFamily="18" charset="0"/>
                      </a:rPr>
                      <m:t>𝛼</m:t>
                    </m:r>
                    <m:r>
                      <a:rPr lang="en-US" altLang="zh-CN" sz="2000" i="1">
                        <a:latin typeface="Cambria Math" panose="02040503050406030204" pitchFamily="18" charset="0"/>
                      </a:rPr>
                      <m:t>+</m:t>
                    </m:r>
                    <m:r>
                      <a:rPr lang="zh-CN" altLang="en-US" sz="2000" i="1">
                        <a:latin typeface="Cambria Math" panose="02040503050406030204" pitchFamily="18" charset="0"/>
                      </a:rPr>
                      <m:t>𝛽</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𝑀</m:t>
                        </m:r>
                      </m:sub>
                    </m:sSub>
                  </m:oMath>
                </a14:m>
                <a:endParaRPr lang="en-US" altLang="zh-CN" sz="2000" dirty="0"/>
              </a:p>
              <a:p>
                <a:pPr marL="342900" indent="-342900">
                  <a:buFont typeface="Arial" panose="020B0604020202020204" pitchFamily="34" charset="0"/>
                  <a:buChar char="•"/>
                </a:pPr>
                <a:r>
                  <a:rPr lang="zh-CN" altLang="en-US" sz="2000" dirty="0"/>
                  <a:t>考虑五个时期的一组股票收益和市场收益数据，如下表所示：</a:t>
                </a:r>
                <a:endParaRPr lang="en-US" altLang="zh-CN" sz="20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07596" y="1236823"/>
                <a:ext cx="7574304" cy="1323439"/>
              </a:xfrm>
              <a:prstGeom prst="rect">
                <a:avLst/>
              </a:prstGeom>
              <a:blipFill>
                <a:blip r:embed="rId2"/>
                <a:stretch>
                  <a:fillRect l="-724" t="-3687" r="-644" b="-64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资本资产定价模型与证券市场线</a:t>
            </a:r>
            <a:endParaRPr lang="zh-CN" altLang="en-US" sz="2400" b="1" dirty="0">
              <a:solidFill>
                <a:schemeClr val="bg1"/>
              </a:solidFill>
              <a:latin typeface="微软雅黑" pitchFamily="34" charset="-122"/>
              <a:ea typeface="微软雅黑" pitchFamily="34" charset="-122"/>
            </a:endParaRPr>
          </a:p>
        </p:txBody>
      </p:sp>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76" y="2971812"/>
            <a:ext cx="6058746" cy="2181529"/>
          </a:xfrm>
          <a:prstGeom prst="rect">
            <a:avLst/>
          </a:prstGeom>
        </p:spPr>
      </p:pic>
    </p:spTree>
    <p:extLst>
      <p:ext uri="{BB962C8B-B14F-4D97-AF65-F5344CB8AC3E}">
        <p14:creationId xmlns:p14="http://schemas.microsoft.com/office/powerpoint/2010/main" val="5699045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471613"/>
                <a:ext cx="7315200" cy="2462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200" dirty="0"/>
                  <a:t>使用</a:t>
                </a:r>
                <a:r>
                  <a:rPr lang="en-US" altLang="zh-CN" sz="2200" dirty="0" err="1"/>
                  <a:t>SciPy</a:t>
                </a:r>
                <a:r>
                  <a:rPr lang="zh-CN" altLang="en-US" sz="2200" dirty="0"/>
                  <a:t>的</a:t>
                </a:r>
                <a:r>
                  <a:rPr lang="en-US" altLang="zh-CN" sz="2200" dirty="0"/>
                  <a:t>stats</a:t>
                </a:r>
                <a:r>
                  <a:rPr lang="zh-CN" altLang="en-US" sz="2200" dirty="0"/>
                  <a:t>模块，我们可以使用线性回归计算</a:t>
                </a:r>
                <a:r>
                  <a:rPr lang="en-US" altLang="zh-CN" sz="2200" dirty="0"/>
                  <a:t>CAPM</a:t>
                </a:r>
                <a:r>
                  <a:rPr lang="zh-CN" altLang="en-US" sz="2200" dirty="0"/>
                  <a:t>模型，并且导出</a:t>
                </a:r>
                <a14:m>
                  <m:oMath xmlns:m="http://schemas.openxmlformats.org/officeDocument/2006/math">
                    <m:r>
                      <a:rPr lang="zh-CN" altLang="en-US" sz="2200" i="1">
                        <a:latin typeface="Cambria Math" panose="02040503050406030204" pitchFamily="18" charset="0"/>
                      </a:rPr>
                      <m:t>𝛼</m:t>
                    </m:r>
                    <m:r>
                      <a:rPr lang="zh-CN" altLang="en-US" sz="2200" i="1">
                        <a:latin typeface="Cambria Math" panose="02040503050406030204" pitchFamily="18" charset="0"/>
                      </a:rPr>
                      <m:t>和</m:t>
                    </m:r>
                    <m:sSub>
                      <m:sSubPr>
                        <m:ctrlPr>
                          <a:rPr lang="en-US" altLang="zh-CN" sz="2200" i="1">
                            <a:latin typeface="Cambria Math" panose="02040503050406030204" pitchFamily="18" charset="0"/>
                          </a:rPr>
                        </m:ctrlPr>
                      </m:sSubPr>
                      <m:e>
                        <m:r>
                          <a:rPr lang="zh-CN" altLang="en-US" sz="2200" i="1">
                            <a:latin typeface="Cambria Math" panose="02040503050406030204" pitchFamily="18" charset="0"/>
                          </a:rPr>
                          <m:t>𝛽</m:t>
                        </m:r>
                      </m:e>
                      <m:sub>
                        <m:r>
                          <a:rPr lang="en-US" altLang="zh-CN" sz="2200" i="1">
                            <a:latin typeface="Cambria Math" panose="02040503050406030204" pitchFamily="18" charset="0"/>
                          </a:rPr>
                          <m:t>𝑖</m:t>
                        </m:r>
                      </m:sub>
                    </m:sSub>
                    <m:r>
                      <a:rPr lang="zh-CN" altLang="en-US" sz="2200" i="1" smtClean="0">
                        <a:latin typeface="Cambria Math" panose="02040503050406030204" pitchFamily="18" charset="0"/>
                      </a:rPr>
                      <m:t>。</m:t>
                    </m:r>
                  </m:oMath>
                </a14:m>
                <a:endParaRPr lang="en-US" altLang="zh-CN" sz="2200" dirty="0" smtClean="0"/>
              </a:p>
              <a:p>
                <a:pPr marL="342900" indent="-342900">
                  <a:buFont typeface="Arial" panose="020B0604020202020204" pitchFamily="34" charset="0"/>
                  <a:buChar char="•"/>
                </a:pPr>
                <a:r>
                  <a:rPr lang="en-US" altLang="zh-CN" sz="2200" dirty="0" err="1"/>
                  <a:t>sciPy.stats.linregress</a:t>
                </a:r>
                <a:r>
                  <a:rPr lang="zh-CN" altLang="en-US" sz="2200" dirty="0"/>
                  <a:t>函数返回回归线的斜率，回归线的截距，相关系数，对</a:t>
                </a:r>
                <a:r>
                  <a:rPr lang="en-US" altLang="zh-CN" sz="2200" dirty="0"/>
                  <a:t>0</a:t>
                </a:r>
                <a:r>
                  <a:rPr lang="zh-CN" altLang="en-US" sz="2200" dirty="0"/>
                  <a:t>斜率原假设统计检验的</a:t>
                </a:r>
                <a:r>
                  <a:rPr lang="en-US" altLang="zh-CN" sz="2200" dirty="0"/>
                  <a:t>p</a:t>
                </a:r>
                <a:r>
                  <a:rPr lang="zh-CN" altLang="en-US" sz="2200" dirty="0"/>
                  <a:t>值，以及估计的标准差。我们感兴趣的是这条线的截距与斜率。</a:t>
                </a:r>
                <a:endParaRPr lang="en-US" altLang="zh-CN" sz="2200" dirty="0"/>
              </a:p>
              <a:p>
                <a:pPr marL="342900" indent="-342900">
                  <a:buFont typeface="Arial" panose="020B0604020202020204" pitchFamily="34" charset="0"/>
                  <a:buChar char="•"/>
                </a:pPr>
                <a:r>
                  <a:rPr lang="zh-CN" altLang="en-US" sz="2200" dirty="0"/>
                  <a:t>回归得到的结果，股票的</a:t>
                </a:r>
                <a:r>
                  <a:rPr lang="en-US" altLang="zh-CN" sz="2200" dirty="0"/>
                  <a:t>beta</a:t>
                </a:r>
                <a:r>
                  <a:rPr lang="zh-CN" altLang="en-US" sz="2200" dirty="0"/>
                  <a:t>为</a:t>
                </a:r>
                <a:r>
                  <a:rPr lang="en-US" altLang="zh-CN" sz="2200" dirty="0"/>
                  <a:t>0.5077</a:t>
                </a:r>
                <a:r>
                  <a:rPr lang="zh-CN" altLang="en-US" sz="2200" dirty="0" smtClean="0"/>
                  <a:t>。</a:t>
                </a:r>
                <a:endParaRPr lang="zh-CN" altLang="en-US" sz="22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471613"/>
                <a:ext cx="7315200" cy="2462213"/>
              </a:xfrm>
              <a:prstGeom prst="rect">
                <a:avLst/>
              </a:prstGeom>
              <a:blipFill>
                <a:blip r:embed="rId2"/>
                <a:stretch>
                  <a:fillRect l="-1000" t="-2228" r="-500" b="-44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资本资产定价模型与证券市场线</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419298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TextBox 3"/>
              <p:cNvSpPr txBox="1">
                <a:spLocks noChangeArrowheads="1"/>
              </p:cNvSpPr>
              <p:nvPr/>
            </p:nvSpPr>
            <p:spPr bwMode="auto">
              <a:xfrm>
                <a:off x="838200" y="1219258"/>
                <a:ext cx="7315200" cy="50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zh-CN" altLang="en-US" sz="2100" dirty="0"/>
                  <a:t>描述</a:t>
                </a:r>
                <a:r>
                  <a:rPr lang="en-US" altLang="zh-CN" sz="2100" dirty="0"/>
                  <a:t>SML</a:t>
                </a:r>
                <a:r>
                  <a:rPr lang="zh-CN" altLang="en-US" sz="2100" dirty="0"/>
                  <a:t>的方程可以被写为：</a:t>
                </a:r>
                <a:endParaRPr lang="en-US" altLang="zh-CN" sz="2100" dirty="0"/>
              </a:p>
              <a:p>
                <a:pPr marL="0" indent="0">
                  <a:buNone/>
                </a:pPr>
                <a14:m>
                  <m:oMathPara xmlns:m="http://schemas.openxmlformats.org/officeDocument/2006/math">
                    <m:oMathParaPr>
                      <m:jc m:val="centerGroup"/>
                    </m:oMathParaPr>
                    <m:oMath xmlns:m="http://schemas.openxmlformats.org/officeDocument/2006/math">
                      <m:r>
                        <a:rPr lang="en-US" altLang="zh-CN" sz="2100" i="1">
                          <a:latin typeface="Cambria Math" panose="02040503050406030204" pitchFamily="18" charset="0"/>
                        </a:rPr>
                        <m:t>𝐸</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𝑖</m:t>
                              </m:r>
                            </m:sub>
                          </m:sSub>
                        </m:e>
                      </m:d>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𝑓</m:t>
                          </m:r>
                        </m:sub>
                      </m:sSub>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𝛽</m:t>
                          </m:r>
                        </m:e>
                        <m:sub>
                          <m:r>
                            <a:rPr lang="en-US" altLang="zh-CN" sz="2100" i="1">
                              <a:latin typeface="Cambria Math" panose="02040503050406030204" pitchFamily="18" charset="0"/>
                            </a:rPr>
                            <m:t>𝑖</m:t>
                          </m:r>
                        </m:sub>
                      </m:sSub>
                      <m:r>
                        <a:rPr lang="en-US" altLang="zh-CN" sz="2100" i="1">
                          <a:latin typeface="Cambria Math" panose="02040503050406030204" pitchFamily="18" charset="0"/>
                        </a:rPr>
                        <m:t>[</m:t>
                      </m:r>
                      <m:r>
                        <a:rPr lang="en-US" altLang="zh-CN" sz="2100" i="1">
                          <a:latin typeface="Cambria Math" panose="02040503050406030204" pitchFamily="18" charset="0"/>
                        </a:rPr>
                        <m:t>𝐸</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𝑀</m:t>
                              </m:r>
                            </m:sub>
                          </m:sSub>
                        </m:e>
                      </m:d>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𝑓</m:t>
                          </m:r>
                        </m:sub>
                      </m:sSub>
                      <m:r>
                        <a:rPr lang="en-US" altLang="zh-CN" sz="2100" i="1">
                          <a:latin typeface="Cambria Math" panose="02040503050406030204" pitchFamily="18" charset="0"/>
                        </a:rPr>
                        <m:t>]</m:t>
                      </m:r>
                    </m:oMath>
                  </m:oMathPara>
                </a14:m>
                <a:endParaRPr lang="en-US" altLang="zh-CN" sz="2100" dirty="0"/>
              </a:p>
              <a:p>
                <a:pPr marL="342900" indent="-342900">
                  <a:buFont typeface="Arial" panose="020B0604020202020204" pitchFamily="34" charset="0"/>
                  <a:buChar char="•"/>
                </a:pPr>
                <a:r>
                  <a:rPr lang="zh-CN" altLang="en-US" sz="2100" dirty="0"/>
                  <a:t>这里</a:t>
                </a:r>
                <a14:m>
                  <m:oMath xmlns:m="http://schemas.openxmlformats.org/officeDocument/2006/math">
                    <m:r>
                      <a:rPr lang="en-US" altLang="zh-CN" sz="2100" i="1">
                        <a:latin typeface="Cambria Math" panose="02040503050406030204" pitchFamily="18" charset="0"/>
                      </a:rPr>
                      <m:t>𝐸</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𝑀</m:t>
                            </m:r>
                          </m:sub>
                        </m:sSub>
                      </m:e>
                    </m:d>
                    <m:r>
                      <a:rPr lang="en-US" altLang="zh-CN" sz="2100" i="1">
                        <a:latin typeface="Cambria Math" panose="02040503050406030204" pitchFamily="18" charset="0"/>
                      </a:rPr>
                      <m:t>−</m:t>
                    </m:r>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𝑓</m:t>
                        </m:r>
                      </m:sub>
                    </m:sSub>
                  </m:oMath>
                </a14:m>
                <a:r>
                  <a:rPr lang="zh-CN" altLang="en-US" sz="2100" dirty="0"/>
                  <a:t>项是市场风险升水，</a:t>
                </a:r>
                <a14:m>
                  <m:oMath xmlns:m="http://schemas.openxmlformats.org/officeDocument/2006/math">
                    <m:r>
                      <a:rPr lang="en-US" altLang="zh-CN" sz="2100" i="1">
                        <a:latin typeface="Cambria Math" panose="02040503050406030204" pitchFamily="18" charset="0"/>
                      </a:rPr>
                      <m:t>𝐸</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𝑀</m:t>
                            </m:r>
                          </m:sub>
                        </m:sSub>
                      </m:e>
                    </m:d>
                  </m:oMath>
                </a14:m>
                <a:r>
                  <a:rPr lang="zh-CN" altLang="en-US" sz="2100" dirty="0"/>
                  <a:t>是市场资产组合的期望收益，</a:t>
                </a:r>
                <a14:m>
                  <m:oMath xmlns:m="http://schemas.openxmlformats.org/officeDocument/2006/math">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𝑓</m:t>
                        </m:r>
                      </m:sub>
                    </m:sSub>
                  </m:oMath>
                </a14:m>
                <a:r>
                  <a:rPr lang="zh-CN" altLang="en-US" sz="2100" dirty="0"/>
                  <a:t>是无风险利率，</a:t>
                </a:r>
                <a14:m>
                  <m:oMath xmlns:m="http://schemas.openxmlformats.org/officeDocument/2006/math">
                    <m:r>
                      <a:rPr lang="en-US" altLang="zh-CN" sz="2100" i="1">
                        <a:latin typeface="Cambria Math" panose="02040503050406030204" pitchFamily="18" charset="0"/>
                      </a:rPr>
                      <m:t>𝐸</m:t>
                    </m:r>
                    <m:d>
                      <m:dPr>
                        <m:ctrlPr>
                          <a:rPr lang="en-US" altLang="zh-CN" sz="2100" i="1">
                            <a:latin typeface="Cambria Math" panose="02040503050406030204" pitchFamily="18" charset="0"/>
                          </a:rPr>
                        </m:ctrlPr>
                      </m:dPr>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𝑅</m:t>
                            </m:r>
                          </m:e>
                          <m:sub>
                            <m:r>
                              <a:rPr lang="en-US" altLang="zh-CN" sz="2100" i="1">
                                <a:latin typeface="Cambria Math" panose="02040503050406030204" pitchFamily="18" charset="0"/>
                              </a:rPr>
                              <m:t>𝑖</m:t>
                            </m:r>
                          </m:sub>
                        </m:sSub>
                      </m:e>
                    </m:d>
                  </m:oMath>
                </a14:m>
                <a:r>
                  <a:rPr lang="zh-CN" altLang="en-US" sz="2100" dirty="0"/>
                  <a:t>是资产</a:t>
                </a:r>
                <a:r>
                  <a:rPr lang="en-US" altLang="zh-CN" sz="2100" dirty="0" err="1"/>
                  <a:t>i</a:t>
                </a:r>
                <a:r>
                  <a:rPr lang="zh-CN" altLang="en-US" sz="2100" dirty="0"/>
                  <a:t>的期望收益，</a:t>
                </a:r>
                <a14:m>
                  <m:oMath xmlns:m="http://schemas.openxmlformats.org/officeDocument/2006/math">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𝛽</m:t>
                        </m:r>
                      </m:e>
                      <m:sub>
                        <m:r>
                          <a:rPr lang="en-US" altLang="zh-CN" sz="2100" i="1">
                            <a:latin typeface="Cambria Math" panose="02040503050406030204" pitchFamily="18" charset="0"/>
                          </a:rPr>
                          <m:t>𝑖</m:t>
                        </m:r>
                      </m:sub>
                    </m:sSub>
                  </m:oMath>
                </a14:m>
                <a:r>
                  <a:rPr lang="zh-CN" altLang="en-US" sz="2100" dirty="0"/>
                  <a:t>是资产的</a:t>
                </a:r>
                <a:r>
                  <a:rPr lang="en-US" altLang="zh-CN" sz="2100" dirty="0"/>
                  <a:t>beta</a:t>
                </a:r>
                <a:r>
                  <a:rPr lang="zh-CN" altLang="en-US" sz="2100" dirty="0"/>
                  <a:t>。</a:t>
                </a:r>
                <a:endParaRPr lang="en-US" altLang="zh-CN" sz="2100" dirty="0"/>
              </a:p>
              <a:p>
                <a:pPr marL="342900" indent="-342900">
                  <a:buFont typeface="Arial" panose="020B0604020202020204" pitchFamily="34" charset="0"/>
                  <a:buChar char="•"/>
                </a:pPr>
                <a:r>
                  <a:rPr lang="zh-CN" altLang="en-US" sz="2100" dirty="0"/>
                  <a:t>假设无风险利率是</a:t>
                </a:r>
                <a:r>
                  <a:rPr lang="en-US" altLang="zh-CN" sz="2100" dirty="0"/>
                  <a:t>5%</a:t>
                </a:r>
                <a:r>
                  <a:rPr lang="zh-CN" altLang="en-US" sz="2100" dirty="0"/>
                  <a:t>，市场风险升水是</a:t>
                </a:r>
                <a:r>
                  <a:rPr lang="en-US" altLang="zh-CN" sz="2100" dirty="0"/>
                  <a:t>8.5%</a:t>
                </a:r>
                <a:r>
                  <a:rPr lang="zh-CN" altLang="en-US" sz="2100" dirty="0"/>
                  <a:t>。那么股票的期望收益是多少？基于</a:t>
                </a:r>
                <a:r>
                  <a:rPr lang="en-US" altLang="zh-CN" sz="2100" dirty="0"/>
                  <a:t>CAPM</a:t>
                </a:r>
                <a:r>
                  <a:rPr lang="zh-CN" altLang="en-US" sz="2100" dirty="0"/>
                  <a:t>，证券的</a:t>
                </a:r>
                <a:r>
                  <a:rPr lang="en-US" altLang="zh-CN" sz="2100" dirty="0"/>
                  <a:t>beta</a:t>
                </a:r>
                <a:r>
                  <a:rPr lang="zh-CN" altLang="en-US" sz="2100" dirty="0"/>
                  <a:t>为</a:t>
                </a:r>
                <a:r>
                  <a:rPr lang="en-US" altLang="zh-CN" sz="2100" dirty="0"/>
                  <a:t>0.5077</a:t>
                </a:r>
                <a:r>
                  <a:rPr lang="zh-CN" altLang="en-US" sz="2100" dirty="0"/>
                  <a:t>的风险升水应当是</a:t>
                </a:r>
                <a14:m>
                  <m:oMath xmlns:m="http://schemas.openxmlformats.org/officeDocument/2006/math">
                    <m:r>
                      <a:rPr lang="en-US" altLang="zh-CN" sz="2100" i="1">
                        <a:latin typeface="Cambria Math" panose="02040503050406030204" pitchFamily="18" charset="0"/>
                      </a:rPr>
                      <m:t>0.5077</m:t>
                    </m:r>
                    <m:r>
                      <a:rPr lang="en-US" altLang="zh-CN" sz="2100" i="1">
                        <a:latin typeface="Cambria Math" panose="02040503050406030204" pitchFamily="18" charset="0"/>
                        <a:ea typeface="Cambria Math" panose="02040503050406030204" pitchFamily="18" charset="0"/>
                      </a:rPr>
                      <m:t>×8.5%</m:t>
                    </m:r>
                    <m:r>
                      <a:rPr lang="zh-CN" altLang="en-US" sz="2100" i="1">
                        <a:latin typeface="Cambria Math" panose="02040503050406030204" pitchFamily="18" charset="0"/>
                        <a:ea typeface="Cambria Math" panose="02040503050406030204" pitchFamily="18" charset="0"/>
                      </a:rPr>
                      <m:t>，即</m:t>
                    </m:r>
                    <m:r>
                      <a:rPr lang="en-US" altLang="zh-CN" sz="2100" i="1">
                        <a:latin typeface="Cambria Math" panose="02040503050406030204" pitchFamily="18" charset="0"/>
                        <a:ea typeface="Cambria Math" panose="02040503050406030204" pitchFamily="18" charset="0"/>
                      </a:rPr>
                      <m:t>4.3%</m:t>
                    </m:r>
                    <m:r>
                      <a:rPr lang="zh-CN" altLang="en-US" sz="2100" i="1">
                        <a:latin typeface="Cambria Math" panose="02040503050406030204" pitchFamily="18" charset="0"/>
                        <a:ea typeface="Cambria Math" panose="02040503050406030204" pitchFamily="18" charset="0"/>
                      </a:rPr>
                      <m:t>。</m:t>
                    </m:r>
                  </m:oMath>
                </a14:m>
                <a:r>
                  <a:rPr lang="zh-CN" altLang="en-US" sz="2100" dirty="0"/>
                  <a:t>无风险利率为</a:t>
                </a:r>
                <a:r>
                  <a:rPr lang="en-US" altLang="zh-CN" sz="2100" dirty="0"/>
                  <a:t>5%</a:t>
                </a:r>
                <a:r>
                  <a:rPr lang="zh-CN" altLang="en-US" sz="2100" dirty="0"/>
                  <a:t>，所以股票的期望收益是</a:t>
                </a:r>
                <a:r>
                  <a:rPr lang="en-US" altLang="zh-CN" sz="2100" dirty="0"/>
                  <a:t>9.3%</a:t>
                </a:r>
                <a:r>
                  <a:rPr lang="zh-CN" altLang="en-US" sz="2100" dirty="0"/>
                  <a:t>。</a:t>
                </a:r>
                <a:endParaRPr lang="en-US" altLang="zh-CN" sz="2100" dirty="0"/>
              </a:p>
              <a:p>
                <a:pPr marL="342900" indent="-342900">
                  <a:buFont typeface="Arial" panose="020B0604020202020204" pitchFamily="34" charset="0"/>
                  <a:buChar char="•"/>
                </a:pPr>
                <a:r>
                  <a:rPr lang="zh-CN" altLang="en-US" sz="2100" dirty="0"/>
                  <a:t>如果有某个证券在相同的观测期期价值更高（例如</a:t>
                </a:r>
                <a:r>
                  <a:rPr lang="en-US" altLang="zh-CN" sz="2100" dirty="0"/>
                  <a:t>10.5%</a:t>
                </a:r>
                <a:r>
                  <a:rPr lang="zh-CN" altLang="en-US" sz="2100" dirty="0"/>
                  <a:t>），那么证券杯称为是低估的，因为投资者对于相同数量的风险预期了更高的收益。</a:t>
                </a:r>
                <a:endParaRPr lang="en-US" altLang="zh-CN" sz="2100" dirty="0"/>
              </a:p>
              <a:p>
                <a:pPr marL="342900" indent="-342900">
                  <a:buFont typeface="Arial" panose="020B0604020202020204" pitchFamily="34" charset="0"/>
                  <a:buChar char="•"/>
                </a:pPr>
                <a:r>
                  <a:rPr lang="zh-CN" altLang="en-US" sz="2100" dirty="0"/>
                  <a:t>反过来，证券的收益是否可能低于</a:t>
                </a:r>
                <a:r>
                  <a:rPr lang="en-US" altLang="zh-CN" sz="2100" dirty="0"/>
                  <a:t>SML</a:t>
                </a:r>
                <a:r>
                  <a:rPr lang="zh-CN" altLang="en-US" sz="2100" dirty="0"/>
                  <a:t>所暗示的期望收益（例如</a:t>
                </a:r>
                <a:r>
                  <a:rPr lang="en-US" altLang="zh-CN" sz="2100" dirty="0"/>
                  <a:t>7%</a:t>
                </a:r>
                <a:r>
                  <a:rPr lang="zh-CN" altLang="en-US" sz="2100" dirty="0"/>
                  <a:t>），证券称为是被高估的，投资者对于承担相同数量的风险，收到了较少的收益。</a:t>
                </a:r>
                <a:endParaRPr lang="zh-CN" altLang="en-US" sz="2100" dirty="0"/>
              </a:p>
            </p:txBody>
          </p:sp>
        </mc:Choice>
        <mc:Fallback>
          <p:sp>
            <p:nvSpPr>
              <p:cNvPr id="10242" name="TextBox 3"/>
              <p:cNvSpPr txBox="1">
                <a:spLocks noRot="1" noChangeAspect="1" noMove="1" noResize="1" noEditPoints="1" noAdjustHandles="1" noChangeArrowheads="1" noChangeShapeType="1" noTextEdit="1"/>
              </p:cNvSpPr>
              <p:nvPr/>
            </p:nvSpPr>
            <p:spPr bwMode="auto">
              <a:xfrm>
                <a:off x="838200" y="1219258"/>
                <a:ext cx="7315200" cy="5017527"/>
              </a:xfrm>
              <a:prstGeom prst="rect">
                <a:avLst/>
              </a:prstGeom>
              <a:blipFill>
                <a:blip r:embed="rId2"/>
                <a:stretch>
                  <a:fillRect l="-833" t="-1094" r="-917" b="-12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36613" y="604838"/>
            <a:ext cx="7316787" cy="461962"/>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dirty="0" smtClean="0"/>
              <a:t>资本资产定价模型与证券市场线</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696531355"/>
      </p:ext>
    </p:extLst>
  </p:cSld>
  <p:clrMapOvr>
    <a:masterClrMapping/>
  </p:clrMapOvr>
  <p:transition/>
</p:sld>
</file>

<file path=ppt/theme/theme1.xml><?xml version="1.0" encoding="utf-8"?>
<a:theme xmlns:a="http://schemas.openxmlformats.org/drawingml/2006/main" name="聚合">
  <a:themeElements>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聚合">
  <a:themeElements>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聚合">
  <a:themeElements>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2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聚合">
  <a:themeElements>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3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聚合">
  <a:themeElements>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聚合">
  <a:themeElements>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5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聚合">
  <a:themeElements>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6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聚合">
  <a:themeElements>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7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232</TotalTime>
  <Pages>0</Pages>
  <Words>6140</Words>
  <Characters>0</Characters>
  <Application>Microsoft Office PowerPoint</Application>
  <DocSecurity>0</DocSecurity>
  <PresentationFormat>全屏显示(4:3)</PresentationFormat>
  <Lines>0</Lines>
  <Paragraphs>333</Paragraphs>
  <Slides>54</Slides>
  <Notes>0</Notes>
  <HiddenSlides>0</HiddenSlides>
  <MMClips>0</MMClips>
  <ScaleCrop>false</ScaleCrop>
  <HeadingPairs>
    <vt:vector size="6" baseType="variant">
      <vt:variant>
        <vt:lpstr>已用的字体</vt:lpstr>
      </vt:variant>
      <vt:variant>
        <vt:i4>9</vt:i4>
      </vt:variant>
      <vt:variant>
        <vt:lpstr>主题</vt:lpstr>
      </vt:variant>
      <vt:variant>
        <vt:i4>8</vt:i4>
      </vt:variant>
      <vt:variant>
        <vt:lpstr>幻灯片标题</vt:lpstr>
      </vt:variant>
      <vt:variant>
        <vt:i4>54</vt:i4>
      </vt:variant>
    </vt:vector>
  </HeadingPairs>
  <TitlesOfParts>
    <vt:vector size="71" baseType="lpstr">
      <vt:lpstr>Arial</vt:lpstr>
      <vt:lpstr>宋体</vt:lpstr>
      <vt:lpstr>黑体</vt:lpstr>
      <vt:lpstr>Times New Roman</vt:lpstr>
      <vt:lpstr>Wingdings 3</vt:lpstr>
      <vt:lpstr>Verdana</vt:lpstr>
      <vt:lpstr>Wingdings 2</vt:lpstr>
      <vt:lpstr>等线</vt:lpstr>
      <vt:lpstr>微软雅黑</vt:lpstr>
      <vt:lpstr>聚合</vt:lpstr>
      <vt:lpstr>1_聚合</vt:lpstr>
      <vt:lpstr>2_聚合</vt:lpstr>
      <vt:lpstr>3_聚合</vt:lpstr>
      <vt:lpstr>4_聚合</vt:lpstr>
      <vt:lpstr>5_聚合</vt:lpstr>
      <vt:lpstr>6_聚合</vt:lpstr>
      <vt:lpstr>7_聚合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Administrator</dc:creator>
  <cp:keywords/>
  <dc:description/>
  <cp:lastModifiedBy>Zhu Tong</cp:lastModifiedBy>
  <cp:revision>108</cp:revision>
  <dcterms:created xsi:type="dcterms:W3CDTF">2008-10-05T13:05:37Z</dcterms:created>
  <dcterms:modified xsi:type="dcterms:W3CDTF">2015-12-31T02:49:09Z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2052-8.1.0.3526</vt:lpwstr>
  </property>
</Properties>
</file>